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907" r:id="rId2"/>
    <p:sldId id="915" r:id="rId3"/>
    <p:sldId id="919" r:id="rId4"/>
    <p:sldId id="920" r:id="rId5"/>
    <p:sldId id="921" r:id="rId6"/>
    <p:sldId id="927" r:id="rId7"/>
    <p:sldId id="925" r:id="rId8"/>
    <p:sldId id="926" r:id="rId9"/>
    <p:sldId id="929" r:id="rId10"/>
    <p:sldId id="938" r:id="rId11"/>
    <p:sldId id="922" r:id="rId12"/>
    <p:sldId id="924" r:id="rId13"/>
    <p:sldId id="932" r:id="rId14"/>
    <p:sldId id="933" r:id="rId15"/>
    <p:sldId id="934" r:id="rId16"/>
    <p:sldId id="937" r:id="rId17"/>
    <p:sldId id="945" r:id="rId18"/>
    <p:sldId id="946" r:id="rId19"/>
    <p:sldId id="940" r:id="rId20"/>
    <p:sldId id="952" r:id="rId21"/>
    <p:sldId id="951" r:id="rId22"/>
    <p:sldId id="942" r:id="rId23"/>
    <p:sldId id="950" r:id="rId24"/>
    <p:sldId id="948" r:id="rId25"/>
    <p:sldId id="953" r:id="rId26"/>
    <p:sldId id="941" r:id="rId27"/>
    <p:sldId id="939" r:id="rId28"/>
    <p:sldId id="928" r:id="rId29"/>
    <p:sldId id="936" r:id="rId30"/>
    <p:sldId id="930" r:id="rId31"/>
    <p:sldId id="931" r:id="rId32"/>
    <p:sldId id="949" r:id="rId33"/>
    <p:sldId id="954" r:id="rId34"/>
    <p:sldId id="918" r:id="rId3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9">
          <p15:clr>
            <a:srgbClr val="A4A3A4"/>
          </p15:clr>
        </p15:guide>
        <p15:guide id="2" orient="horz" pos="1518">
          <p15:clr>
            <a:srgbClr val="A4A3A4"/>
          </p15:clr>
        </p15:guide>
        <p15:guide id="3" orient="horz" pos="1977">
          <p15:clr>
            <a:srgbClr val="A4A3A4"/>
          </p15:clr>
        </p15:guide>
        <p15:guide id="4" orient="horz" pos="2437">
          <p15:clr>
            <a:srgbClr val="A4A3A4"/>
          </p15:clr>
        </p15:guide>
        <p15:guide id="5" orient="horz" pos="2896">
          <p15:clr>
            <a:srgbClr val="A4A3A4"/>
          </p15:clr>
        </p15:guide>
        <p15:guide id="6" pos="272">
          <p15:clr>
            <a:srgbClr val="A4A3A4"/>
          </p15:clr>
        </p15:guide>
        <p15:guide id="7" pos="1247">
          <p15:clr>
            <a:srgbClr val="A4A3A4"/>
          </p15:clr>
        </p15:guide>
        <p15:guide id="8" pos="2358">
          <p15:clr>
            <a:srgbClr val="A4A3A4"/>
          </p15:clr>
        </p15:guide>
        <p15:guide id="9" pos="3402">
          <p15:clr>
            <a:srgbClr val="A4A3A4"/>
          </p15:clr>
        </p15:guide>
        <p15:guide id="10" pos="4445">
          <p15:clr>
            <a:srgbClr val="A4A3A4"/>
          </p15:clr>
        </p15:guide>
        <p15:guide id="11" pos="54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4C4C4C"/>
    <a:srgbClr val="000000"/>
    <a:srgbClr val="80FF00"/>
    <a:srgbClr val="6FC500"/>
    <a:srgbClr val="88CD00"/>
    <a:srgbClr val="404040"/>
    <a:srgbClr val="FABF2C"/>
    <a:srgbClr val="E2F6BE"/>
    <a:srgbClr val="8EC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1"/>
    <p:restoredTop sz="85113" autoAdjust="0"/>
  </p:normalViewPr>
  <p:slideViewPr>
    <p:cSldViewPr snapToObjects="1">
      <p:cViewPr varScale="1">
        <p:scale>
          <a:sx n="197" d="100"/>
          <a:sy n="197" d="100"/>
        </p:scale>
        <p:origin x="657" y="102"/>
      </p:cViewPr>
      <p:guideLst>
        <p:guide orient="horz" pos="1059"/>
        <p:guide orient="horz" pos="1518"/>
        <p:guide orient="horz" pos="1977"/>
        <p:guide orient="horz" pos="2437"/>
        <p:guide orient="horz" pos="2896"/>
        <p:guide pos="272"/>
        <p:guide pos="1247"/>
        <p:guide pos="2358"/>
        <p:guide pos="3402"/>
        <p:guide pos="4445"/>
        <p:guide pos="54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32" d="100"/>
          <a:sy n="132" d="100"/>
        </p:scale>
        <p:origin x="4530" y="63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7183BC-DFFA-4DE9-BBA6-A714FF7390A5}" type="doc">
      <dgm:prSet loTypeId="urn:microsoft.com/office/officeart/2005/8/layout/pyramid3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A32DD13-B229-4663-9956-F0C1684D5B66}">
      <dgm:prSet custT="1"/>
      <dgm:spPr/>
      <dgm:t>
        <a:bodyPr/>
        <a:lstStyle/>
        <a:p>
          <a:pPr rtl="0"/>
          <a:r>
            <a: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点评评论数据</a:t>
          </a:r>
          <a:endParaRPr lang="en-US" altLang="zh-CN" sz="20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rtl="0"/>
          <a:r>
            <a: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1kw</a:t>
          </a:r>
          <a:endParaRPr lang="zh-CN" altLang="en-US" sz="20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0DC652-8707-4C4E-8E5B-6D24B40F156C}" type="parTrans" cxnId="{43BA1216-3FF2-4C83-B7E5-D4913575CDD1}">
      <dgm:prSet/>
      <dgm:spPr/>
      <dgm:t>
        <a:bodyPr/>
        <a:lstStyle/>
        <a:p>
          <a:endParaRPr lang="zh-CN" altLang="en-US" sz="105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FFD9FC-8F96-4865-A0DF-A85D379432BC}" type="sibTrans" cxnId="{43BA1216-3FF2-4C83-B7E5-D4913575CDD1}">
      <dgm:prSet/>
      <dgm:spPr/>
      <dgm:t>
        <a:bodyPr/>
        <a:lstStyle/>
        <a:p>
          <a:endParaRPr lang="zh-CN" altLang="en-US" sz="105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2603EC-1E38-456D-91CC-06FCF6A81AEF}">
      <dgm:prSet custT="1"/>
      <dgm:spPr/>
      <dgm:t>
        <a:bodyPr/>
        <a:lstStyle/>
        <a:p>
          <a:pPr rtl="0"/>
          <a:r>
            <a: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标注数据</a:t>
          </a:r>
          <a:endParaRPr lang="en-US" altLang="zh-CN" sz="16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rtl="0"/>
          <a:r>
            <a: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10.5w</a:t>
          </a:r>
          <a:endParaRPr lang="zh-CN" altLang="en-US" sz="16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466E95-06A6-4F40-845C-19B12CE3CFF4}" type="parTrans" cxnId="{54EBD2B9-FCD7-4F4C-A69F-6384240C4E96}">
      <dgm:prSet/>
      <dgm:spPr/>
      <dgm:t>
        <a:bodyPr/>
        <a:lstStyle/>
        <a:p>
          <a:endParaRPr lang="zh-CN" altLang="en-US" sz="105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A4EB86-7710-4A88-96A7-F5D6A50E197C}" type="sibTrans" cxnId="{54EBD2B9-FCD7-4F4C-A69F-6384240C4E96}">
      <dgm:prSet/>
      <dgm:spPr/>
      <dgm:t>
        <a:bodyPr/>
        <a:lstStyle/>
        <a:p>
          <a:endParaRPr lang="zh-CN" altLang="en-US" sz="105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71ED07-A0E6-41D0-A44D-DD4B399685A8}" type="pres">
      <dgm:prSet presAssocID="{357183BC-DFFA-4DE9-BBA6-A714FF7390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AF4DD3A-ED80-4EA2-A3F7-318F771DB5B4}" type="pres">
      <dgm:prSet presAssocID="{2A32DD13-B229-4663-9956-F0C1684D5B66}" presName="Name8" presStyleCnt="0"/>
      <dgm:spPr/>
    </dgm:pt>
    <dgm:pt modelId="{D2F0050B-0927-42F7-861C-F061ACA6C6E7}" type="pres">
      <dgm:prSet presAssocID="{2A32DD13-B229-4663-9956-F0C1684D5B66}" presName="level" presStyleLbl="node1" presStyleIdx="0" presStyleCnt="2" custLinFactNeighborX="-8411" custLinFactNeighborY="-7004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5191C2-8A5F-44FB-8728-44EE4F2C2BBC}" type="pres">
      <dgm:prSet presAssocID="{2A32DD13-B229-4663-9956-F0C1684D5B6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B6F0C4-1E47-4F7C-9124-BDEB1DFE9336}" type="pres">
      <dgm:prSet presAssocID="{9A2603EC-1E38-456D-91CC-06FCF6A81AEF}" presName="Name8" presStyleCnt="0"/>
      <dgm:spPr/>
    </dgm:pt>
    <dgm:pt modelId="{7CA8D3AF-3D87-4085-BA2D-341EC59BDA6D}" type="pres">
      <dgm:prSet presAssocID="{9A2603EC-1E38-456D-91CC-06FCF6A81AEF}" presName="level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A46599-0517-40F9-B875-95B892DBF9B9}" type="pres">
      <dgm:prSet presAssocID="{9A2603EC-1E38-456D-91CC-06FCF6A81AE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BA1216-3FF2-4C83-B7E5-D4913575CDD1}" srcId="{357183BC-DFFA-4DE9-BBA6-A714FF7390A5}" destId="{2A32DD13-B229-4663-9956-F0C1684D5B66}" srcOrd="0" destOrd="0" parTransId="{FD0DC652-8707-4C4E-8E5B-6D24B40F156C}" sibTransId="{EFFFD9FC-8F96-4865-A0DF-A85D379432BC}"/>
    <dgm:cxn modelId="{2A26622A-718C-495F-A703-96D920FFA14F}" type="presOf" srcId="{9A2603EC-1E38-456D-91CC-06FCF6A81AEF}" destId="{F5A46599-0517-40F9-B875-95B892DBF9B9}" srcOrd="1" destOrd="0" presId="urn:microsoft.com/office/officeart/2005/8/layout/pyramid3"/>
    <dgm:cxn modelId="{4309B530-C1DC-460F-86F2-4E864FF53358}" type="presOf" srcId="{357183BC-DFFA-4DE9-BBA6-A714FF7390A5}" destId="{8D71ED07-A0E6-41D0-A44D-DD4B399685A8}" srcOrd="0" destOrd="0" presId="urn:microsoft.com/office/officeart/2005/8/layout/pyramid3"/>
    <dgm:cxn modelId="{54EBD2B9-FCD7-4F4C-A69F-6384240C4E96}" srcId="{357183BC-DFFA-4DE9-BBA6-A714FF7390A5}" destId="{9A2603EC-1E38-456D-91CC-06FCF6A81AEF}" srcOrd="1" destOrd="0" parTransId="{55466E95-06A6-4F40-845C-19B12CE3CFF4}" sibTransId="{82A4EB86-7710-4A88-96A7-F5D6A50E197C}"/>
    <dgm:cxn modelId="{3B91E9B6-D5F8-4E4E-A89F-841412FCB7A7}" type="presOf" srcId="{2A32DD13-B229-4663-9956-F0C1684D5B66}" destId="{D2F0050B-0927-42F7-861C-F061ACA6C6E7}" srcOrd="0" destOrd="0" presId="urn:microsoft.com/office/officeart/2005/8/layout/pyramid3"/>
    <dgm:cxn modelId="{9CDAB087-DEB7-4813-9FEB-626F90EFB4C1}" type="presOf" srcId="{2A32DD13-B229-4663-9956-F0C1684D5B66}" destId="{AB5191C2-8A5F-44FB-8728-44EE4F2C2BBC}" srcOrd="1" destOrd="0" presId="urn:microsoft.com/office/officeart/2005/8/layout/pyramid3"/>
    <dgm:cxn modelId="{183A6F0F-1722-430B-B80C-7B435AAE9FF8}" type="presOf" srcId="{9A2603EC-1E38-456D-91CC-06FCF6A81AEF}" destId="{7CA8D3AF-3D87-4085-BA2D-341EC59BDA6D}" srcOrd="0" destOrd="0" presId="urn:microsoft.com/office/officeart/2005/8/layout/pyramid3"/>
    <dgm:cxn modelId="{2D57C9DA-4D3C-4106-AA34-DC55C411DC90}" type="presParOf" srcId="{8D71ED07-A0E6-41D0-A44D-DD4B399685A8}" destId="{EAF4DD3A-ED80-4EA2-A3F7-318F771DB5B4}" srcOrd="0" destOrd="0" presId="urn:microsoft.com/office/officeart/2005/8/layout/pyramid3"/>
    <dgm:cxn modelId="{E676AF34-363B-46CB-B963-F00076EC895E}" type="presParOf" srcId="{EAF4DD3A-ED80-4EA2-A3F7-318F771DB5B4}" destId="{D2F0050B-0927-42F7-861C-F061ACA6C6E7}" srcOrd="0" destOrd="0" presId="urn:microsoft.com/office/officeart/2005/8/layout/pyramid3"/>
    <dgm:cxn modelId="{269FB86E-4601-4703-A541-8720415EAC6A}" type="presParOf" srcId="{EAF4DD3A-ED80-4EA2-A3F7-318F771DB5B4}" destId="{AB5191C2-8A5F-44FB-8728-44EE4F2C2BBC}" srcOrd="1" destOrd="0" presId="urn:microsoft.com/office/officeart/2005/8/layout/pyramid3"/>
    <dgm:cxn modelId="{2EAE36B2-F795-47FA-BA93-78829871B8A4}" type="presParOf" srcId="{8D71ED07-A0E6-41D0-A44D-DD4B399685A8}" destId="{BEB6F0C4-1E47-4F7C-9124-BDEB1DFE9336}" srcOrd="1" destOrd="0" presId="urn:microsoft.com/office/officeart/2005/8/layout/pyramid3"/>
    <dgm:cxn modelId="{648A6C7A-CF77-4CDD-8101-86849CF0856B}" type="presParOf" srcId="{BEB6F0C4-1E47-4F7C-9124-BDEB1DFE9336}" destId="{7CA8D3AF-3D87-4085-BA2D-341EC59BDA6D}" srcOrd="0" destOrd="0" presId="urn:microsoft.com/office/officeart/2005/8/layout/pyramid3"/>
    <dgm:cxn modelId="{59F6063F-6610-45B1-A536-BFC3FB49B8DF}" type="presParOf" srcId="{BEB6F0C4-1E47-4F7C-9124-BDEB1DFE9336}" destId="{F5A46599-0517-40F9-B875-95B892DBF9B9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/>
          <a:p>
            <a:pPr algn="r"/>
            <a:fld id="{86CAA531-2DA4-48F8-977D-328C232F2D93}" type="slidenum">
              <a:rPr lang="zh-CN" altLang="en-US" sz="1000">
                <a:latin typeface="微软雅黑" pitchFamily="34" charset="-122"/>
                <a:ea typeface="微软雅黑" pitchFamily="34" charset="-122"/>
              </a:rPr>
              <a:pPr algn="r"/>
              <a:t>‹#›</a:t>
            </a:fld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582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8172A-7FB4-47A4-955D-D2D19B9CB097}" type="datetimeFigureOut">
              <a:rPr lang="zh-CN" altLang="en-US" smtClean="0"/>
              <a:pPr/>
              <a:t>2018/12/4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9ED29-F079-4E8C-8A2A-A01EA16262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3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813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Macro F1 </a:t>
            </a:r>
            <a:r>
              <a:rPr lang="zh-CN" altLang="en-US" dirty="0" smtClean="0"/>
              <a:t>会偏向低频类别，也就是说低频类别更侧重召回，未召回的损失大于</a:t>
            </a:r>
            <a:r>
              <a:rPr lang="en-US" altLang="zh-CN" dirty="0" smtClean="0"/>
              <a:t>,</a:t>
            </a:r>
            <a:r>
              <a:rPr lang="zh-CN" altLang="en-US" dirty="0" smtClean="0"/>
              <a:t>对此对低频类别加权 使得低频更容被召回</a:t>
            </a:r>
            <a:endParaRPr lang="en-US" altLang="zh-CN" dirty="0" smtClean="0"/>
          </a:p>
          <a:p>
            <a:r>
              <a:rPr lang="zh-CN" altLang="en-US" dirty="0" smtClean="0"/>
              <a:t>通过对不同单模型，模型集成，以及不同</a:t>
            </a:r>
            <a:r>
              <a:rPr lang="en-US" altLang="zh-CN" dirty="0" smtClean="0"/>
              <a:t>fold</a:t>
            </a:r>
            <a:r>
              <a:rPr lang="zh-CN" altLang="en-US" dirty="0" smtClean="0"/>
              <a:t>验证该策略均有效，且提交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结果也验证有效</a:t>
            </a:r>
            <a:endParaRPr lang="en-US" altLang="zh-CN" dirty="0" smtClean="0"/>
          </a:p>
          <a:p>
            <a:r>
              <a:rPr lang="zh-CN" altLang="en-US" dirty="0" smtClean="0"/>
              <a:t>在后面提到 </a:t>
            </a:r>
            <a:r>
              <a:rPr lang="en-US" altLang="zh-CN" dirty="0" smtClean="0"/>
              <a:t>adjusted_f1</a:t>
            </a:r>
            <a:r>
              <a:rPr lang="zh-CN" altLang="en-US" dirty="0" smtClean="0"/>
              <a:t>也就是调整后的</a:t>
            </a:r>
            <a:r>
              <a:rPr lang="en-US" altLang="zh-CN" dirty="0" smtClean="0"/>
              <a:t>f1</a:t>
            </a:r>
            <a:r>
              <a:rPr lang="zh-CN" altLang="en-US" dirty="0" smtClean="0"/>
              <a:t>都是采用该规则调整的</a:t>
            </a:r>
            <a:r>
              <a:rPr lang="en-US" altLang="zh-CN" dirty="0" smtClean="0"/>
              <a:t>f1,</a:t>
            </a:r>
            <a:r>
              <a:rPr lang="zh-CN" altLang="en-US" dirty="0" smtClean="0"/>
              <a:t>而原始</a:t>
            </a:r>
            <a:r>
              <a:rPr lang="en-US" altLang="zh-CN" dirty="0" smtClean="0"/>
              <a:t>f1</a:t>
            </a:r>
            <a:r>
              <a:rPr lang="zh-CN" altLang="en-US" dirty="0" smtClean="0"/>
              <a:t>指的是直接</a:t>
            </a:r>
            <a:r>
              <a:rPr lang="en-US" altLang="zh-CN" dirty="0" err="1" smtClean="0"/>
              <a:t>argmax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404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牺牲了一定的随机性，但是整体收益大于损失，并且具有很高的灵活性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79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初期实验采用基于</a:t>
            </a:r>
            <a:r>
              <a:rPr lang="en-US" altLang="zh-CN" dirty="0" smtClean="0"/>
              <a:t>valid</a:t>
            </a:r>
            <a:r>
              <a:rPr lang="zh-CN" altLang="en-US" dirty="0" smtClean="0"/>
              <a:t>的动态调整，后期调整为三角学习率  主要参考</a:t>
            </a:r>
            <a:r>
              <a:rPr lang="en-US" altLang="zh-CN" dirty="0" err="1" smtClean="0"/>
              <a:t>bert</a:t>
            </a:r>
            <a:r>
              <a:rPr lang="zh-CN" altLang="en-US" dirty="0" smtClean="0"/>
              <a:t>开源代码的</a:t>
            </a:r>
            <a:r>
              <a:rPr lang="en-US" altLang="zh-CN" dirty="0" smtClean="0"/>
              <a:t>optimizer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zh-CN" altLang="en-US" dirty="0" smtClean="0"/>
              <a:t>对应这个数据集三角学习率的影响非常大 有效抑制过拟合</a:t>
            </a:r>
            <a:endParaRPr lang="en-US" altLang="zh-CN" dirty="0" smtClean="0"/>
          </a:p>
          <a:p>
            <a:r>
              <a:rPr lang="zh-CN" altLang="en-US" dirty="0" smtClean="0"/>
              <a:t>三角学习率相对自适应学习率 </a:t>
            </a:r>
            <a:endParaRPr lang="en-US" altLang="zh-CN" dirty="0" smtClean="0"/>
          </a:p>
          <a:p>
            <a:r>
              <a:rPr lang="en-US" altLang="zh-CN" dirty="0" err="1" smtClean="0"/>
              <a:t>tf</a:t>
            </a:r>
            <a:r>
              <a:rPr lang="zh-CN" altLang="en-US" dirty="0" smtClean="0"/>
              <a:t>模型提升了</a:t>
            </a:r>
            <a:r>
              <a:rPr lang="en-US" altLang="zh-CN" dirty="0" smtClean="0"/>
              <a:t>f1</a:t>
            </a:r>
            <a:r>
              <a:rPr lang="zh-CN" altLang="en-US" dirty="0" smtClean="0"/>
              <a:t>降低了</a:t>
            </a:r>
            <a:r>
              <a:rPr lang="en-US" altLang="zh-CN" dirty="0" smtClean="0"/>
              <a:t>loss f1</a:t>
            </a:r>
            <a:r>
              <a:rPr lang="zh-CN" altLang="en-US" dirty="0" smtClean="0"/>
              <a:t>提升约</a:t>
            </a:r>
            <a:r>
              <a:rPr lang="en-US" altLang="zh-CN" dirty="0" smtClean="0"/>
              <a:t>0.5%</a:t>
            </a:r>
          </a:p>
          <a:p>
            <a:r>
              <a:rPr lang="en-US" altLang="zh-CN" dirty="0" err="1" smtClean="0"/>
              <a:t>Pytorch</a:t>
            </a:r>
            <a:r>
              <a:rPr lang="zh-CN" altLang="en-US" dirty="0" smtClean="0"/>
              <a:t>模型在</a:t>
            </a:r>
            <a:r>
              <a:rPr lang="en-US" altLang="zh-CN" dirty="0" smtClean="0"/>
              <a:t>f1</a:t>
            </a:r>
            <a:r>
              <a:rPr lang="zh-CN" altLang="en-US" dirty="0" smtClean="0"/>
              <a:t>持平的情况下 降低了</a:t>
            </a:r>
            <a:r>
              <a:rPr lang="en-US" altLang="zh-CN" dirty="0" smtClean="0"/>
              <a:t>loss  </a:t>
            </a:r>
            <a:r>
              <a:rPr lang="en-US" altLang="zh-CN" dirty="0" err="1" smtClean="0"/>
              <a:t>loss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下降 </a:t>
            </a:r>
            <a:r>
              <a:rPr lang="en-US" altLang="zh-CN" dirty="0" smtClean="0"/>
              <a:t>0.5-1%</a:t>
            </a:r>
          </a:p>
          <a:p>
            <a:r>
              <a:rPr lang="zh-CN" altLang="en-US" dirty="0" smtClean="0"/>
              <a:t>这里看右图的</a:t>
            </a:r>
            <a:r>
              <a:rPr lang="en-US" altLang="zh-CN" dirty="0" err="1" smtClean="0"/>
              <a:t>valid_deday</a:t>
            </a:r>
            <a:r>
              <a:rPr lang="zh-CN" altLang="en-US" dirty="0" smtClean="0"/>
              <a:t>其实</a:t>
            </a:r>
            <a:r>
              <a:rPr lang="en-US" altLang="zh-CN" dirty="0" smtClean="0"/>
              <a:t>f1</a:t>
            </a:r>
            <a:r>
              <a:rPr lang="zh-CN" altLang="en-US" dirty="0" smtClean="0"/>
              <a:t>值能达到和三角学习率差不多 但是 </a:t>
            </a:r>
            <a:r>
              <a:rPr lang="en-US" altLang="zh-CN" dirty="0" smtClean="0"/>
              <a:t>valid loss</a:t>
            </a:r>
            <a:r>
              <a:rPr lang="zh-CN" altLang="en-US" dirty="0" smtClean="0"/>
              <a:t>明显后期呈现上升趋势 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高或者说逐渐变高一般对应过拟合</a:t>
            </a:r>
            <a:endParaRPr lang="en-US" altLang="zh-CN" dirty="0" smtClean="0"/>
          </a:p>
          <a:p>
            <a:r>
              <a:rPr lang="zh-CN" altLang="en-US" dirty="0" smtClean="0"/>
              <a:t>我这边策略迭代一般要求新版本的</a:t>
            </a:r>
            <a:r>
              <a:rPr lang="en-US" altLang="zh-CN" dirty="0" smtClean="0"/>
              <a:t>f1</a:t>
            </a:r>
            <a:r>
              <a:rPr lang="zh-CN" altLang="en-US" dirty="0" smtClean="0"/>
              <a:t>提升同时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下降才提交测试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增加数据随机性，使得训练样本的</a:t>
            </a:r>
            <a:r>
              <a:rPr lang="en-US" altLang="zh-CN" dirty="0" smtClean="0"/>
              <a:t>UNK</a:t>
            </a:r>
            <a:r>
              <a:rPr lang="zh-CN" altLang="en-US" dirty="0" smtClean="0"/>
              <a:t>数目更加接近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en-US" altLang="zh-CN" dirty="0" smtClean="0"/>
              <a:t>TODO</a:t>
            </a:r>
          </a:p>
          <a:p>
            <a:pPr lvl="1"/>
            <a:r>
              <a:rPr lang="zh-CN" altLang="en-US" dirty="0" smtClean="0"/>
              <a:t>考虑词频，不同词汇给于不同的</a:t>
            </a:r>
            <a:r>
              <a:rPr lang="en-US" altLang="zh-CN" dirty="0" smtClean="0"/>
              <a:t>UNK</a:t>
            </a:r>
            <a:r>
              <a:rPr lang="zh-CN" altLang="en-US" dirty="0" smtClean="0"/>
              <a:t>替换概率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考虑样本类别频次，给予低频类别样本过采样和更多的</a:t>
            </a:r>
            <a:r>
              <a:rPr lang="en-US" altLang="zh-CN" dirty="0" smtClean="0"/>
              <a:t>UNK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数据增强可以做更多更细致的工作 以及当前策略也可以做更细致的参数实验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最终提交的模型均采用了基于</a:t>
            </a:r>
            <a:r>
              <a:rPr lang="en-US" altLang="zh-CN" dirty="0" err="1" smtClean="0"/>
              <a:t>unk</a:t>
            </a:r>
            <a:r>
              <a:rPr lang="zh-CN" altLang="en-US" dirty="0" smtClean="0"/>
              <a:t>替换的数据增强策略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复现模型来看效果不是特别稳定 特别是后期模型 是否有</a:t>
            </a:r>
            <a:r>
              <a:rPr lang="en-US" altLang="zh-CN" dirty="0" err="1" smtClean="0"/>
              <a:t>unk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aug</a:t>
            </a:r>
            <a:r>
              <a:rPr lang="zh-CN" altLang="en-US" dirty="0" smtClean="0"/>
              <a:t>影响不大 但是整体会带来随机性</a:t>
            </a:r>
            <a:r>
              <a:rPr lang="en-US" altLang="zh-CN" dirty="0" smtClean="0"/>
              <a:t>diff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423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这里我这边没有贴</a:t>
            </a:r>
            <a:r>
              <a:rPr lang="en-US" altLang="zh-CN" dirty="0" err="1" smtClean="0"/>
              <a:t>word+char</a:t>
            </a:r>
            <a:r>
              <a:rPr lang="zh-CN" altLang="en-US" dirty="0" smtClean="0"/>
              <a:t>和只用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的对比，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的引入影响也比较大，特别是基于结巴分词这种，如果没有</a:t>
            </a:r>
            <a:r>
              <a:rPr lang="en-US" altLang="zh-CN" dirty="0" smtClean="0"/>
              <a:t>char UNK</a:t>
            </a:r>
            <a:r>
              <a:rPr lang="zh-CN" altLang="en-US" dirty="0" smtClean="0"/>
              <a:t>的数目较多会极大的影响模型效果 当然如果将</a:t>
            </a:r>
            <a:r>
              <a:rPr lang="en-US" altLang="zh-CN" dirty="0" err="1" smtClean="0"/>
              <a:t>unk</a:t>
            </a:r>
            <a:r>
              <a:rPr lang="zh-CN" altLang="en-US" dirty="0" smtClean="0"/>
              <a:t>的词汇拆成单字 效果会好一些 但是仍然不如</a:t>
            </a:r>
            <a:r>
              <a:rPr lang="en-US" altLang="zh-CN" dirty="0" smtClean="0"/>
              <a:t>word + char</a:t>
            </a:r>
            <a:r>
              <a:rPr lang="zh-CN" altLang="en-US" dirty="0" smtClean="0"/>
              <a:t>效果</a:t>
            </a:r>
            <a:endParaRPr lang="en-US" altLang="zh-CN" dirty="0" smtClean="0"/>
          </a:p>
          <a:p>
            <a:r>
              <a:rPr lang="zh-CN" altLang="en-US" dirty="0" smtClean="0"/>
              <a:t>而对应采用</a:t>
            </a:r>
            <a:r>
              <a:rPr lang="en-US" altLang="zh-CN" dirty="0" smtClean="0"/>
              <a:t>sentence piece</a:t>
            </a:r>
            <a:r>
              <a:rPr lang="zh-CN" altLang="en-US" dirty="0" smtClean="0"/>
              <a:t>分词 </a:t>
            </a:r>
            <a:r>
              <a:rPr lang="en-US" altLang="zh-CN" dirty="0" smtClean="0"/>
              <a:t>unigram model  </a:t>
            </a:r>
            <a:r>
              <a:rPr lang="zh-CN" altLang="en-US" dirty="0" smtClean="0"/>
              <a:t>这种分词方式</a:t>
            </a:r>
            <a:r>
              <a:rPr lang="en-US" altLang="zh-CN" dirty="0" smtClean="0"/>
              <a:t>UNK</a:t>
            </a:r>
            <a:r>
              <a:rPr lang="zh-CN" altLang="en-US" dirty="0" smtClean="0"/>
              <a:t>数目较少 相对影响小一些</a:t>
            </a:r>
            <a:endParaRPr lang="en-US" altLang="zh-CN" dirty="0" smtClean="0"/>
          </a:p>
          <a:p>
            <a:r>
              <a:rPr lang="zh-CN" altLang="en-US" dirty="0" smtClean="0"/>
              <a:t>因为后期都是采用</a:t>
            </a:r>
            <a:r>
              <a:rPr lang="en-US" altLang="zh-CN" dirty="0" err="1" smtClean="0"/>
              <a:t>word+char</a:t>
            </a:r>
            <a:r>
              <a:rPr lang="zh-CN" altLang="en-US" dirty="0" smtClean="0"/>
              <a:t>的表示实验这里没有贴相关对比 大概影响应该有 </a:t>
            </a:r>
            <a:r>
              <a:rPr lang="en-US" altLang="zh-CN" dirty="0" smtClean="0"/>
              <a:t>f1</a:t>
            </a:r>
            <a:r>
              <a:rPr lang="zh-CN" altLang="en-US" dirty="0" smtClean="0"/>
              <a:t>数值</a:t>
            </a:r>
            <a:r>
              <a:rPr lang="en-US" altLang="zh-CN" dirty="0" smtClean="0"/>
              <a:t>0.5%</a:t>
            </a:r>
            <a:r>
              <a:rPr lang="zh-CN" altLang="en-US" dirty="0" smtClean="0"/>
              <a:t>左右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351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没有特别对比追求单模型最优 考虑当前参数可以较大程度产生模型差异性 有利于模型集成</a:t>
            </a:r>
            <a:endParaRPr lang="en-US" altLang="zh-CN" dirty="0" smtClean="0"/>
          </a:p>
          <a:p>
            <a:r>
              <a:rPr lang="zh-CN" altLang="en-US" dirty="0" smtClean="0"/>
              <a:t>实验来看 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的这组设置整体效果略好一些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349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在其它参数一样的情况下，</a:t>
            </a:r>
            <a:r>
              <a:rPr lang="en-US" altLang="zh-CN" dirty="0" smtClean="0"/>
              <a:t>hidden size</a:t>
            </a:r>
            <a:r>
              <a:rPr lang="zh-CN" altLang="en-US" dirty="0" smtClean="0"/>
              <a:t>越大效果越好 影响比较大</a:t>
            </a:r>
            <a:endParaRPr lang="en-US" altLang="zh-CN" dirty="0" smtClean="0"/>
          </a:p>
          <a:p>
            <a:r>
              <a:rPr lang="zh-CN" altLang="en-US" dirty="0" smtClean="0"/>
              <a:t>代价是更大的显存咋用更慢的训练时间</a:t>
            </a:r>
            <a:endParaRPr lang="en-US" altLang="zh-CN" dirty="0" smtClean="0"/>
          </a:p>
          <a:p>
            <a:r>
              <a:rPr lang="en-US" altLang="zh-CN" dirty="0" smtClean="0"/>
              <a:t>Hidden100 </a:t>
            </a:r>
            <a:r>
              <a:rPr lang="zh-CN" altLang="en-US" dirty="0" smtClean="0"/>
              <a:t>只需要</a:t>
            </a:r>
            <a:r>
              <a:rPr lang="en-US" altLang="zh-CN" dirty="0" smtClean="0"/>
              <a:t>2</a:t>
            </a:r>
            <a:r>
              <a:rPr lang="zh-CN" altLang="en-US" dirty="0" smtClean="0"/>
              <a:t>小时</a:t>
            </a:r>
            <a:r>
              <a:rPr lang="en-US" altLang="zh-CN" dirty="0" smtClean="0"/>
              <a:t>17</a:t>
            </a:r>
            <a:r>
              <a:rPr lang="zh-CN" altLang="en-US" dirty="0" smtClean="0"/>
              <a:t>分钟 完成</a:t>
            </a:r>
            <a:r>
              <a:rPr lang="en-US" altLang="zh-CN" dirty="0" smtClean="0"/>
              <a:t>10</a:t>
            </a:r>
            <a:r>
              <a:rPr lang="zh-CN" altLang="en-US" dirty="0" smtClean="0"/>
              <a:t>轮 而</a:t>
            </a:r>
            <a:r>
              <a:rPr lang="en-US" altLang="zh-CN" dirty="0" smtClean="0"/>
              <a:t>hidden 400 </a:t>
            </a:r>
            <a:r>
              <a:rPr lang="zh-CN" altLang="en-US" dirty="0" smtClean="0"/>
              <a:t>需要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个小时</a:t>
            </a:r>
            <a:endParaRPr lang="en-US" altLang="zh-CN" dirty="0" smtClean="0"/>
          </a:p>
          <a:p>
            <a:r>
              <a:rPr lang="en-US" altLang="zh-CN" dirty="0" smtClean="0"/>
              <a:t>Torch</a:t>
            </a:r>
            <a:r>
              <a:rPr lang="zh-CN" altLang="en-US" dirty="0" smtClean="0"/>
              <a:t>的模型参数少一些 因为没有</a:t>
            </a:r>
            <a:r>
              <a:rPr lang="en-US" altLang="zh-CN" dirty="0" err="1" smtClean="0"/>
              <a:t>concat</a:t>
            </a:r>
            <a:r>
              <a:rPr lang="en-US" altLang="zh-CN" dirty="0" smtClean="0"/>
              <a:t> layers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298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主要是</a:t>
            </a:r>
            <a:r>
              <a:rPr lang="en-US" altLang="zh-CN" dirty="0" smtClean="0"/>
              <a:t>self attention</a:t>
            </a:r>
            <a:r>
              <a:rPr lang="zh-CN" altLang="en-US" dirty="0" smtClean="0"/>
              <a:t>带来的提升， </a:t>
            </a:r>
            <a:r>
              <a:rPr lang="en-US" altLang="zh-CN" dirty="0" smtClean="0"/>
              <a:t>label attention</a:t>
            </a:r>
            <a:r>
              <a:rPr lang="zh-CN" altLang="en-US" dirty="0" smtClean="0"/>
              <a:t>对应</a:t>
            </a:r>
            <a:r>
              <a:rPr lang="en-US" altLang="zh-CN" dirty="0" err="1" smtClean="0"/>
              <a:t>tf</a:t>
            </a:r>
            <a:r>
              <a:rPr lang="zh-CN" altLang="en-US" dirty="0" smtClean="0"/>
              <a:t>版本的</a:t>
            </a:r>
            <a:r>
              <a:rPr lang="en-US" altLang="zh-CN" dirty="0" err="1" smtClean="0"/>
              <a:t>rnet</a:t>
            </a:r>
            <a:r>
              <a:rPr lang="zh-CN" altLang="en-US" dirty="0" smtClean="0"/>
              <a:t>有小幅度提升，对应</a:t>
            </a:r>
            <a:r>
              <a:rPr lang="en-US" altLang="zh-CN" dirty="0" smtClean="0"/>
              <a:t>torch</a:t>
            </a:r>
            <a:r>
              <a:rPr lang="zh-CN" altLang="en-US" dirty="0" smtClean="0"/>
              <a:t>版本没有提升，这里不做介绍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604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整体来说还是比较注意局部，后续可以对照一下</a:t>
            </a:r>
            <a:r>
              <a:rPr lang="en-US" altLang="zh-CN" dirty="0" smtClean="0"/>
              <a:t>multi lead attention</a:t>
            </a:r>
            <a:r>
              <a:rPr lang="zh-CN" altLang="en-US" dirty="0" smtClean="0"/>
              <a:t>的效果</a:t>
            </a:r>
            <a:endParaRPr lang="en-US" altLang="zh-CN" dirty="0" smtClean="0"/>
          </a:p>
          <a:p>
            <a:r>
              <a:rPr lang="zh-CN" altLang="en-US" dirty="0" smtClean="0"/>
              <a:t>对角线是浅色，因为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计算的时候屏蔽了相同位置词汇到自身的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计算，否则应该是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23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可以看到不管是</a:t>
            </a:r>
            <a:r>
              <a:rPr lang="en-US" altLang="zh-CN" dirty="0" err="1" smtClean="0"/>
              <a:t>gru</a:t>
            </a:r>
            <a:r>
              <a:rPr lang="zh-CN" altLang="en-US" dirty="0" smtClean="0"/>
              <a:t>还是</a:t>
            </a:r>
            <a:r>
              <a:rPr lang="en-US" altLang="zh-CN" dirty="0" err="1" smtClean="0"/>
              <a:t>lstm</a:t>
            </a:r>
            <a:r>
              <a:rPr lang="en-US" altLang="zh-CN" dirty="0" smtClean="0"/>
              <a:t>  </a:t>
            </a:r>
            <a:r>
              <a:rPr lang="zh-CN" altLang="en-US" dirty="0" smtClean="0"/>
              <a:t>再其他参数不变情况下 使用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都取得了更好的效果</a:t>
            </a:r>
            <a:endParaRPr lang="en-US" altLang="zh-CN" dirty="0" smtClean="0"/>
          </a:p>
          <a:p>
            <a:r>
              <a:rPr lang="en-US" altLang="zh-CN" dirty="0" err="1" smtClean="0"/>
              <a:t>Gru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lstm</a:t>
            </a:r>
            <a:r>
              <a:rPr lang="zh-CN" altLang="en-US" dirty="0" smtClean="0"/>
              <a:t>效果差不多 不同的参数组合下各有差异 整体</a:t>
            </a:r>
            <a:r>
              <a:rPr lang="en-US" altLang="zh-CN" dirty="0" err="1" smtClean="0"/>
              <a:t>lstm</a:t>
            </a:r>
            <a:r>
              <a:rPr lang="zh-CN" altLang="en-US" dirty="0" smtClean="0"/>
              <a:t>稍好</a:t>
            </a:r>
            <a:endParaRPr lang="en-US" altLang="zh-CN" dirty="0" smtClean="0"/>
          </a:p>
          <a:p>
            <a:r>
              <a:rPr lang="en-US" altLang="zh-CN" dirty="0" smtClean="0"/>
              <a:t>Elmo</a:t>
            </a:r>
            <a:r>
              <a:rPr lang="zh-CN" altLang="en-US" dirty="0" smtClean="0"/>
              <a:t>的话看起来 </a:t>
            </a:r>
            <a:r>
              <a:rPr lang="en-US" altLang="zh-CN" dirty="0" err="1" smtClean="0"/>
              <a:t>gru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的提升更大一些 特别是收敛明显加快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8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603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采用单层双向 </a:t>
            </a:r>
            <a:r>
              <a:rPr lang="en-US" altLang="zh-CN" dirty="0" smtClean="0"/>
              <a:t>CUDNN LSTM/GRU</a:t>
            </a:r>
          </a:p>
          <a:p>
            <a:r>
              <a:rPr lang="zh-CN" altLang="en-US" dirty="0" smtClean="0"/>
              <a:t>当前未采用</a:t>
            </a:r>
            <a:r>
              <a:rPr lang="en-US" altLang="zh-CN" dirty="0" smtClean="0"/>
              <a:t>sample </a:t>
            </a:r>
            <a:r>
              <a:rPr lang="en-US" altLang="zh-CN" dirty="0" err="1" smtClean="0"/>
              <a:t>softmax</a:t>
            </a:r>
            <a:r>
              <a:rPr lang="en-US" altLang="zh-CN" dirty="0" smtClean="0"/>
              <a:t> </a:t>
            </a:r>
            <a:r>
              <a:rPr lang="zh-CN" altLang="en-US" dirty="0" smtClean="0"/>
              <a:t>加速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>
                <a:solidFill>
                  <a:srgbClr val="FF0000"/>
                </a:solidFill>
              </a:rPr>
              <a:t>0.1epoch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即可取得明显效果提升</a:t>
            </a:r>
            <a:endParaRPr lang="en-US" altLang="zh-CN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当前采用的是比较大的</a:t>
            </a:r>
            <a:r>
              <a:rPr lang="en-US" altLang="zh-CN" sz="1200" dirty="0" smtClean="0"/>
              <a:t>hidden size 400</a:t>
            </a:r>
            <a:r>
              <a:rPr lang="zh-CN" altLang="en-US" sz="1200" dirty="0" smtClean="0"/>
              <a:t>，如果采用</a:t>
            </a:r>
            <a:r>
              <a:rPr lang="en-US" altLang="zh-CN" sz="1200" dirty="0" smtClean="0"/>
              <a:t>100</a:t>
            </a:r>
            <a:r>
              <a:rPr lang="zh-CN" altLang="en-US" sz="1200" dirty="0" smtClean="0"/>
              <a:t>等小</a:t>
            </a:r>
            <a:r>
              <a:rPr lang="en-US" altLang="zh-CN" sz="1200" dirty="0" smtClean="0"/>
              <a:t>hidden size</a:t>
            </a:r>
            <a:r>
              <a:rPr lang="zh-CN" altLang="en-US" sz="1200" dirty="0" smtClean="0"/>
              <a:t>速度会快很多 但是效果会受影响</a:t>
            </a:r>
            <a:endParaRPr lang="en-US" altLang="zh-CN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训练采用</a:t>
            </a:r>
            <a:r>
              <a:rPr lang="en-US" altLang="zh-CN" sz="1200" dirty="0" smtClean="0"/>
              <a:t>1080ti</a:t>
            </a:r>
            <a:r>
              <a:rPr lang="zh-CN" altLang="en-US" sz="1200" dirty="0" smtClean="0"/>
              <a:t>单</a:t>
            </a:r>
            <a:r>
              <a:rPr lang="en-US" altLang="zh-CN" sz="1200" dirty="0" err="1" smtClean="0"/>
              <a:t>gpu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87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GTX1080TI </a:t>
            </a:r>
            <a:r>
              <a:rPr lang="zh-CN" altLang="en-US" dirty="0" smtClean="0"/>
              <a:t>或者 </a:t>
            </a:r>
            <a:r>
              <a:rPr lang="en-US" altLang="zh-CN" dirty="0" smtClean="0"/>
              <a:t>P40 5</a:t>
            </a:r>
            <a:r>
              <a:rPr lang="zh-CN" altLang="en-US" dirty="0" smtClean="0"/>
              <a:t>轮达到最佳效果，收敛时间加上了每轮的</a:t>
            </a:r>
            <a:r>
              <a:rPr lang="en-US" altLang="zh-CN" dirty="0" smtClean="0"/>
              <a:t>valid</a:t>
            </a:r>
            <a:r>
              <a:rPr lang="zh-CN" altLang="en-US" dirty="0" smtClean="0"/>
              <a:t>计算时间和期间的模型存储时间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313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可以看到不管是</a:t>
            </a:r>
            <a:r>
              <a:rPr lang="en-US" altLang="zh-CN" dirty="0" err="1" smtClean="0"/>
              <a:t>gru</a:t>
            </a:r>
            <a:r>
              <a:rPr lang="zh-CN" altLang="en-US" dirty="0" smtClean="0"/>
              <a:t>还是</a:t>
            </a:r>
            <a:r>
              <a:rPr lang="en-US" altLang="zh-CN" dirty="0" err="1" smtClean="0"/>
              <a:t>lstm</a:t>
            </a:r>
            <a:r>
              <a:rPr lang="en-US" altLang="zh-CN" dirty="0" smtClean="0"/>
              <a:t>  </a:t>
            </a:r>
            <a:r>
              <a:rPr lang="zh-CN" altLang="en-US" dirty="0" smtClean="0"/>
              <a:t>再其他参数不变情况下 使用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都取得了更好的效果</a:t>
            </a:r>
            <a:endParaRPr lang="en-US" altLang="zh-CN" dirty="0" smtClean="0"/>
          </a:p>
          <a:p>
            <a:r>
              <a:rPr lang="en-US" altLang="zh-CN" dirty="0" err="1" smtClean="0"/>
              <a:t>Gru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lstm</a:t>
            </a:r>
            <a:r>
              <a:rPr lang="zh-CN" altLang="en-US" dirty="0" smtClean="0"/>
              <a:t>效果差不多 不同的参数组合下各有差异 整体</a:t>
            </a:r>
            <a:r>
              <a:rPr lang="en-US" altLang="zh-CN" dirty="0" err="1" smtClean="0"/>
              <a:t>lstm</a:t>
            </a:r>
            <a:r>
              <a:rPr lang="zh-CN" altLang="en-US" dirty="0" smtClean="0"/>
              <a:t>稍好</a:t>
            </a:r>
            <a:endParaRPr lang="en-US" altLang="zh-CN" dirty="0" smtClean="0"/>
          </a:p>
          <a:p>
            <a:r>
              <a:rPr lang="en-US" altLang="zh-CN" dirty="0" smtClean="0"/>
              <a:t>Elmo</a:t>
            </a:r>
            <a:r>
              <a:rPr lang="zh-CN" altLang="en-US" dirty="0" smtClean="0"/>
              <a:t>的话看起来 </a:t>
            </a:r>
            <a:r>
              <a:rPr lang="en-US" altLang="zh-CN" dirty="0" err="1" smtClean="0"/>
              <a:t>gru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的提升更大一些 特别是收敛明显加快</a:t>
            </a:r>
            <a:endParaRPr lang="en-US" altLang="zh-CN" dirty="0" smtClean="0"/>
          </a:p>
          <a:p>
            <a:r>
              <a:rPr lang="zh-CN" altLang="en-US" dirty="0" smtClean="0"/>
              <a:t>特别需要注意的是 </a:t>
            </a:r>
            <a:r>
              <a:rPr lang="en-US" altLang="zh-CN" dirty="0" smtClean="0"/>
              <a:t>self attention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的结合带来的收益非常大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728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这一组对比是在最佳单模型采用了</a:t>
            </a:r>
            <a:r>
              <a:rPr lang="en-US" altLang="zh-CN" dirty="0" smtClean="0"/>
              <a:t>self attention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基础上对比的  不过采用了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之后 完全不做任何</a:t>
            </a:r>
            <a:r>
              <a:rPr lang="en-US" altLang="zh-CN" dirty="0" err="1" smtClean="0"/>
              <a:t>finetune</a:t>
            </a:r>
            <a:r>
              <a:rPr lang="zh-CN" altLang="en-US" dirty="0" smtClean="0"/>
              <a:t>效果也还不错</a:t>
            </a:r>
            <a:endParaRPr lang="en-US" altLang="zh-CN" dirty="0" smtClean="0"/>
          </a:p>
          <a:p>
            <a:r>
              <a:rPr lang="zh-CN" altLang="en-US" dirty="0" smtClean="0"/>
              <a:t>局部词嵌入</a:t>
            </a:r>
            <a:r>
              <a:rPr lang="en-US" altLang="zh-CN" dirty="0" err="1" smtClean="0"/>
              <a:t>finetune</a:t>
            </a:r>
            <a:r>
              <a:rPr lang="zh-CN" altLang="en-US" dirty="0" smtClean="0"/>
              <a:t>理论上是一个通用技术 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另外基于</a:t>
            </a:r>
            <a:r>
              <a:rPr lang="en-US" altLang="zh-CN" dirty="0" smtClean="0"/>
              <a:t>sentence piece</a:t>
            </a:r>
            <a:r>
              <a:rPr lang="zh-CN" altLang="en-US" dirty="0" smtClean="0"/>
              <a:t>的分词错误率更多一点相对 不常见词的</a:t>
            </a:r>
            <a:r>
              <a:rPr lang="en-US" altLang="zh-CN" dirty="0" err="1" smtClean="0"/>
              <a:t>finetune</a:t>
            </a:r>
            <a:r>
              <a:rPr lang="en-US" altLang="zh-CN" dirty="0" smtClean="0"/>
              <a:t> </a:t>
            </a:r>
            <a:r>
              <a:rPr lang="zh-CN" altLang="en-US" dirty="0" smtClean="0"/>
              <a:t>可能带来过拟合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整体思路是尽可能的减少</a:t>
            </a:r>
            <a:r>
              <a:rPr lang="en-US" altLang="zh-CN" dirty="0" smtClean="0"/>
              <a:t>UNK</a:t>
            </a:r>
            <a:r>
              <a:rPr lang="zh-CN" altLang="en-US" dirty="0" smtClean="0"/>
              <a:t>的词带来的影响，主要利用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和大词表来解决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部分</a:t>
            </a:r>
            <a:r>
              <a:rPr lang="en-US" altLang="zh-CN" dirty="0" err="1" smtClean="0"/>
              <a:t>finetune</a:t>
            </a:r>
            <a:r>
              <a:rPr lang="zh-CN" altLang="en-US" dirty="0" smtClean="0"/>
              <a:t>可以引入更大的词表 包括在训练语料只出现很少次数 但是在无监督语料出现次数足够多的词 我们可以选择使用预训练结果而不变化 这样也是对这样的词汇更加相信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的结果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同时这样做可以使得预测的时候使用尽可能大的词表 而不会过拟合 增强系统鲁棒性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从</a:t>
            </a:r>
            <a:r>
              <a:rPr lang="en-US" altLang="zh-CN" dirty="0" smtClean="0"/>
              <a:t>F1</a:t>
            </a:r>
            <a:r>
              <a:rPr lang="zh-CN" altLang="en-US" dirty="0" smtClean="0"/>
              <a:t>的角度可以看到不</a:t>
            </a:r>
            <a:r>
              <a:rPr lang="en-US" altLang="zh-CN" dirty="0" err="1" smtClean="0"/>
              <a:t>finetune</a:t>
            </a:r>
            <a:r>
              <a:rPr lang="zh-CN" altLang="en-US" dirty="0" smtClean="0"/>
              <a:t>的效果交叉，存在欠拟合，虽然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的引入已经使得不</a:t>
            </a:r>
            <a:r>
              <a:rPr lang="en-US" altLang="zh-CN" dirty="0" err="1" smtClean="0"/>
              <a:t>finetune</a:t>
            </a:r>
            <a:r>
              <a:rPr lang="zh-CN" altLang="en-US" dirty="0" smtClean="0"/>
              <a:t>效果也还不错了相对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从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的角度可以看到采用全部</a:t>
            </a:r>
            <a:r>
              <a:rPr lang="en-US" altLang="zh-CN" dirty="0" err="1" smtClean="0"/>
              <a:t>finetune</a:t>
            </a:r>
            <a:r>
              <a:rPr lang="zh-CN" altLang="en-US" dirty="0" smtClean="0"/>
              <a:t>有一些过拟合 虽然不是结巴不是太严重，</a:t>
            </a:r>
            <a:r>
              <a:rPr lang="en-US" altLang="zh-CN" dirty="0" smtClean="0"/>
              <a:t>sp20w</a:t>
            </a:r>
            <a:r>
              <a:rPr lang="zh-CN" altLang="en-US" dirty="0" smtClean="0"/>
              <a:t>比较明显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61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模型限制了长度</a:t>
            </a:r>
            <a:r>
              <a:rPr lang="en-US" altLang="zh-CN" dirty="0" smtClean="0"/>
              <a:t>512</a:t>
            </a:r>
          </a:p>
          <a:p>
            <a:r>
              <a:rPr lang="zh-CN" altLang="en-US" dirty="0" smtClean="0"/>
              <a:t>尾部一般会有重要信息 特别对应判断 是否有意愿再次消费 和 整体评价</a:t>
            </a:r>
            <a:endParaRPr lang="en-US" altLang="zh-CN" dirty="0" smtClean="0"/>
          </a:p>
          <a:p>
            <a:r>
              <a:rPr lang="zh-CN" altLang="en-US" dirty="0" smtClean="0"/>
              <a:t>保留了尾部的</a:t>
            </a:r>
            <a:r>
              <a:rPr lang="en-US" altLang="zh-CN" dirty="0" smtClean="0"/>
              <a:t>50</a:t>
            </a:r>
            <a:r>
              <a:rPr lang="zh-CN" altLang="en-US" dirty="0" smtClean="0"/>
              <a:t>个字符，理论上可以做的更精细比如考虑分句子等等。剩余的部分从文本开头截取</a:t>
            </a:r>
            <a:endParaRPr lang="en-US" altLang="zh-CN" dirty="0" smtClean="0"/>
          </a:p>
          <a:p>
            <a:r>
              <a:rPr lang="zh-CN" altLang="en-US" dirty="0" smtClean="0"/>
              <a:t>当前模型在</a:t>
            </a:r>
            <a:r>
              <a:rPr lang="en-US" altLang="zh-CN" dirty="0" smtClean="0"/>
              <a:t>gtx1080ti</a:t>
            </a:r>
            <a:r>
              <a:rPr lang="en-US" altLang="zh-CN" baseline="0" dirty="0" smtClean="0"/>
              <a:t> 11g</a:t>
            </a:r>
            <a:r>
              <a:rPr lang="zh-CN" altLang="en-US" baseline="0" dirty="0" smtClean="0"/>
              <a:t>显存跑 </a:t>
            </a:r>
            <a:r>
              <a:rPr lang="en-US" altLang="zh-CN" baseline="0" dirty="0" smtClean="0"/>
              <a:t>batch size</a:t>
            </a:r>
            <a:r>
              <a:rPr lang="zh-CN" altLang="en-US" baseline="0" dirty="0" smtClean="0"/>
              <a:t>受限 理论上效果可以更好</a:t>
            </a:r>
            <a:endParaRPr lang="en-US" altLang="zh-CN" baseline="0" dirty="0" smtClean="0"/>
          </a:p>
          <a:p>
            <a:r>
              <a:rPr lang="zh-CN" altLang="en-US" dirty="0" smtClean="0"/>
              <a:t>目前主要影响</a:t>
            </a:r>
            <a:r>
              <a:rPr lang="en-US" altLang="zh-CN" dirty="0" err="1" smtClean="0"/>
              <a:t>bert</a:t>
            </a:r>
            <a:r>
              <a:rPr lang="zh-CN" altLang="en-US" dirty="0" smtClean="0"/>
              <a:t>效果的因素 包括</a:t>
            </a:r>
            <a:r>
              <a:rPr lang="en-US" altLang="zh-CN" dirty="0" err="1" smtClean="0"/>
              <a:t>batch_size</a:t>
            </a:r>
            <a:r>
              <a:rPr lang="zh-CN" altLang="en-US" dirty="0" smtClean="0"/>
              <a:t>，文本截断，以及理论上用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模型可能效果更好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83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</a:t>
            </a:r>
            <a:r>
              <a:rPr lang="en-US" altLang="zh-CN" dirty="0" err="1" smtClean="0"/>
              <a:t>testb</a:t>
            </a:r>
            <a:r>
              <a:rPr lang="zh-CN" altLang="en-US" dirty="0" smtClean="0"/>
              <a:t>线上提交的是</a:t>
            </a:r>
            <a:r>
              <a:rPr lang="en-US" altLang="zh-CN" dirty="0" smtClean="0"/>
              <a:t>33</a:t>
            </a:r>
            <a:r>
              <a:rPr lang="zh-CN" altLang="en-US" dirty="0" smtClean="0"/>
              <a:t>模型版本取得了</a:t>
            </a:r>
            <a:r>
              <a:rPr lang="en-US" altLang="zh-CN" dirty="0" smtClean="0"/>
              <a:t>92946</a:t>
            </a:r>
            <a:r>
              <a:rPr lang="zh-CN" altLang="en-US" dirty="0" smtClean="0"/>
              <a:t>的分数，官方复现结果的时候为了简单验证了其中</a:t>
            </a:r>
            <a:r>
              <a:rPr lang="en-US" altLang="zh-CN" dirty="0" smtClean="0"/>
              <a:t>7</a:t>
            </a:r>
            <a:r>
              <a:rPr lang="zh-CN" altLang="en-US" dirty="0" smtClean="0"/>
              <a:t>个模型，恰好这</a:t>
            </a:r>
            <a:r>
              <a:rPr lang="en-US" altLang="zh-CN" dirty="0" smtClean="0"/>
              <a:t>7</a:t>
            </a:r>
            <a:r>
              <a:rPr lang="zh-CN" altLang="en-US" dirty="0" smtClean="0"/>
              <a:t>个模型的</a:t>
            </a:r>
            <a:r>
              <a:rPr lang="en-US" altLang="zh-CN" dirty="0" err="1" smtClean="0"/>
              <a:t>testb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f1</a:t>
            </a:r>
            <a:r>
              <a:rPr lang="zh-CN" altLang="en-US" dirty="0" smtClean="0"/>
              <a:t>效果比</a:t>
            </a:r>
            <a:r>
              <a:rPr lang="en-US" altLang="zh-CN" dirty="0" smtClean="0"/>
              <a:t>33</a:t>
            </a:r>
            <a:r>
              <a:rPr lang="zh-CN" altLang="en-US" dirty="0" smtClean="0"/>
              <a:t>模型版本要好一点点，这里为了简洁只介绍</a:t>
            </a:r>
            <a:r>
              <a:rPr lang="en-US" altLang="zh-CN" dirty="0" smtClean="0"/>
              <a:t>7</a:t>
            </a:r>
            <a:r>
              <a:rPr lang="zh-CN" altLang="en-US" dirty="0" smtClean="0"/>
              <a:t>模型的版本</a:t>
            </a:r>
            <a:endParaRPr lang="en-US" altLang="zh-CN" dirty="0" smtClean="0"/>
          </a:p>
          <a:p>
            <a:r>
              <a:rPr lang="zh-CN" altLang="en-US" dirty="0" smtClean="0"/>
              <a:t>模型集成的</a:t>
            </a:r>
            <a:r>
              <a:rPr lang="en-US" altLang="zh-CN" dirty="0" smtClean="0"/>
              <a:t>valid</a:t>
            </a:r>
            <a:r>
              <a:rPr lang="zh-CN" altLang="en-US" dirty="0" smtClean="0"/>
              <a:t>数据是在</a:t>
            </a:r>
            <a:r>
              <a:rPr lang="en-US" altLang="zh-CN" dirty="0" smtClean="0"/>
              <a:t>valid</a:t>
            </a:r>
            <a:r>
              <a:rPr lang="zh-CN" altLang="en-US" dirty="0" smtClean="0"/>
              <a:t>数据上面的</a:t>
            </a:r>
            <a:r>
              <a:rPr lang="en-US" altLang="zh-CN" dirty="0" smtClean="0"/>
              <a:t>10</a:t>
            </a:r>
            <a:r>
              <a:rPr lang="zh-CN" altLang="en-US" dirty="0" smtClean="0"/>
              <a:t>交叉验证结果 如果不做交叉验证分值会高很多 但是没有意义 因为集成过程看到了所有数据 过拟合</a:t>
            </a:r>
            <a:r>
              <a:rPr lang="en-US" altLang="zh-CN" dirty="0" smtClean="0"/>
              <a:t>valid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zh-CN" altLang="en-US" dirty="0" smtClean="0"/>
              <a:t>比如对</a:t>
            </a:r>
            <a:r>
              <a:rPr lang="en-US" altLang="zh-CN" dirty="0" smtClean="0"/>
              <a:t>valid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f1</a:t>
            </a:r>
            <a:r>
              <a:rPr lang="zh-CN" altLang="en-US" dirty="0" smtClean="0"/>
              <a:t>按照</a:t>
            </a:r>
            <a:r>
              <a:rPr lang="en-US" altLang="zh-CN" dirty="0" smtClean="0"/>
              <a:t>grid search</a:t>
            </a:r>
            <a:r>
              <a:rPr lang="zh-CN" altLang="en-US" dirty="0" smtClean="0"/>
              <a:t>对应做阈值调整 能够显著进一步提升</a:t>
            </a:r>
            <a:r>
              <a:rPr lang="en-US" altLang="zh-CN" dirty="0" smtClean="0"/>
              <a:t>valid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f1</a:t>
            </a:r>
            <a:r>
              <a:rPr lang="zh-CN" altLang="en-US" dirty="0" smtClean="0"/>
              <a:t>数值 但是交叉验证和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效果都变差</a:t>
            </a:r>
            <a:endParaRPr lang="en-US" altLang="zh-CN" dirty="0" smtClean="0"/>
          </a:p>
          <a:p>
            <a:r>
              <a:rPr lang="en-US" altLang="zh-CN" dirty="0" smtClean="0"/>
              <a:t>rnetV2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rnet</a:t>
            </a:r>
            <a:r>
              <a:rPr lang="zh-CN" altLang="en-US" dirty="0" smtClean="0"/>
              <a:t>的不同是在计算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的时候考虑了自己到自己的</a:t>
            </a:r>
            <a:r>
              <a:rPr lang="en-US" altLang="zh-CN" dirty="0" err="1" smtClean="0"/>
              <a:t>atten</a:t>
            </a:r>
            <a:r>
              <a:rPr lang="zh-CN" altLang="en-US" dirty="0" smtClean="0"/>
              <a:t>被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掉</a:t>
            </a:r>
            <a:endParaRPr lang="en-US" altLang="zh-CN" dirty="0" smtClean="0"/>
          </a:p>
          <a:p>
            <a:r>
              <a:rPr lang="zh-CN" altLang="en-US" dirty="0" smtClean="0"/>
              <a:t>这些数据是实际提交模型的线下效果，前面部分都是赛后复现结果。有随机性的差异以及小部分参数变化差异。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008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左图的结构是做了归一化的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11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136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由于有一定随机性相对来说</a:t>
            </a:r>
            <a:r>
              <a:rPr lang="en-US" altLang="zh-CN" dirty="0" smtClean="0"/>
              <a:t>UNK</a:t>
            </a:r>
            <a:r>
              <a:rPr lang="zh-CN" altLang="en-US" dirty="0" smtClean="0"/>
              <a:t>数据增强效果不是特别确定</a:t>
            </a:r>
            <a:endParaRPr lang="en-US" altLang="zh-CN" dirty="0" smtClean="0"/>
          </a:p>
          <a:p>
            <a:r>
              <a:rPr lang="zh-CN" altLang="en-US" dirty="0" smtClean="0"/>
              <a:t>单独增加</a:t>
            </a:r>
            <a:r>
              <a:rPr lang="en-US" altLang="zh-CN" dirty="0" smtClean="0"/>
              <a:t>self attention</a:t>
            </a:r>
            <a:r>
              <a:rPr lang="zh-CN" altLang="en-US" dirty="0" smtClean="0"/>
              <a:t>某些运行看收益不是太大 整体还</a:t>
            </a:r>
            <a:r>
              <a:rPr lang="en-US" altLang="zh-CN" dirty="0" smtClean="0"/>
              <a:t>ok</a:t>
            </a:r>
          </a:p>
          <a:p>
            <a:r>
              <a:rPr lang="zh-CN" altLang="en-US" dirty="0" smtClean="0"/>
              <a:t>增加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收益很大 特别是 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self attention</a:t>
            </a:r>
            <a:r>
              <a:rPr lang="zh-CN" altLang="en-US" dirty="0" smtClean="0"/>
              <a:t>的结合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137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如何选取模型 提升集成效果等等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16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感谢港科大极其优秀的代码无私开源</a:t>
            </a:r>
            <a:endParaRPr lang="en-US" altLang="zh-CN" dirty="0" smtClean="0"/>
          </a:p>
          <a:p>
            <a:r>
              <a:rPr lang="en-US" altLang="zh-CN" dirty="0" err="1" smtClean="0"/>
              <a:t>ChineNlpCorpus</a:t>
            </a:r>
            <a:r>
              <a:rPr lang="zh-CN" altLang="en-US" dirty="0" smtClean="0"/>
              <a:t>对应有百万级别的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25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可以看到数据分布很不均匀，这特别对应到</a:t>
            </a:r>
            <a:r>
              <a:rPr lang="en-US" altLang="zh-CN" dirty="0" smtClean="0"/>
              <a:t>F1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macro score</a:t>
            </a:r>
            <a:r>
              <a:rPr lang="zh-CN" altLang="en-US" dirty="0" smtClean="0"/>
              <a:t>这个指标影响非常大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230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52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sentence piece </a:t>
            </a:r>
            <a:r>
              <a:rPr lang="zh-CN" altLang="en-US" dirty="0" smtClean="0"/>
              <a:t>分词，分别取了</a:t>
            </a:r>
            <a:r>
              <a:rPr lang="en-US" altLang="zh-CN" dirty="0" smtClean="0"/>
              <a:t>1w,10w,20w </a:t>
            </a:r>
            <a:r>
              <a:rPr lang="zh-CN" altLang="en-US" dirty="0" smtClean="0"/>
              <a:t>三个粒度 但是我过滤了在全量语料中最终出现频次小于</a:t>
            </a:r>
            <a:r>
              <a:rPr lang="en-US" altLang="zh-CN" dirty="0" smtClean="0"/>
              <a:t>20</a:t>
            </a:r>
            <a:r>
              <a:rPr lang="zh-CN" altLang="en-US" dirty="0" smtClean="0"/>
              <a:t>的词汇，因此词表大小会稍微减小一些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610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testb</a:t>
            </a:r>
            <a:r>
              <a:rPr lang="zh-CN" altLang="en-US" dirty="0" smtClean="0"/>
              <a:t>数据集的对比</a:t>
            </a:r>
            <a:endParaRPr lang="en-US" altLang="zh-CN" dirty="0" smtClean="0"/>
          </a:p>
          <a:p>
            <a:r>
              <a:rPr lang="zh-CN" altLang="en-US" dirty="0" smtClean="0"/>
              <a:t>不同分词方式的 词汇表大小，句子长度，</a:t>
            </a:r>
            <a:r>
              <a:rPr lang="en-US" altLang="zh-CN" dirty="0" err="1" smtClean="0"/>
              <a:t>unk</a:t>
            </a:r>
            <a:r>
              <a:rPr lang="zh-CN" altLang="en-US" dirty="0" smtClean="0"/>
              <a:t>数目等对比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未登录词 </a:t>
            </a:r>
            <a:r>
              <a:rPr lang="en-US" altLang="zh-CN" dirty="0" err="1" smtClean="0"/>
              <a:t>Testb</a:t>
            </a:r>
            <a:r>
              <a:rPr lang="zh-CN" altLang="en-US" dirty="0" smtClean="0"/>
              <a:t>上面</a:t>
            </a:r>
            <a:r>
              <a:rPr lang="en-US" altLang="zh-CN" dirty="0" smtClean="0"/>
              <a:t>sp20w</a:t>
            </a:r>
            <a:r>
              <a:rPr lang="zh-CN" altLang="en-US" dirty="0" smtClean="0"/>
              <a:t>比例低主要因为和其它的分词方式不同 这个分词方式是</a:t>
            </a:r>
            <a:r>
              <a:rPr lang="en-US" altLang="zh-CN" dirty="0" err="1" smtClean="0"/>
              <a:t>testb</a:t>
            </a:r>
            <a:r>
              <a:rPr lang="zh-CN" altLang="en-US" dirty="0" smtClean="0"/>
              <a:t>数据公开以后</a:t>
            </a:r>
            <a:r>
              <a:rPr lang="zh-CN" altLang="en-US" baseline="0" dirty="0" smtClean="0"/>
              <a:t> 加入到预处理语料中重新训练的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dirty="0" smtClean="0"/>
              <a:t>可以看到按照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切分 还是有相当部分的训练数据长度是</a:t>
            </a:r>
            <a:r>
              <a:rPr lang="en-US" altLang="zh-CN" dirty="0" smtClean="0"/>
              <a:t>&gt;512</a:t>
            </a:r>
            <a:r>
              <a:rPr lang="zh-CN" altLang="en-US" dirty="0" smtClean="0"/>
              <a:t>的</a:t>
            </a:r>
            <a:r>
              <a:rPr lang="zh-CN" altLang="en-US" baseline="0" dirty="0"/>
              <a:t>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12.72%</a:t>
            </a:r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由于</a:t>
            </a:r>
            <a:r>
              <a:rPr lang="en-US" altLang="zh-CN" baseline="0" dirty="0" smtClean="0"/>
              <a:t>sentence piece</a:t>
            </a:r>
            <a:r>
              <a:rPr lang="zh-CN" altLang="en-US" baseline="0" dirty="0" smtClean="0"/>
              <a:t>能显著降低文本长度 所以基于</a:t>
            </a:r>
            <a:r>
              <a:rPr lang="en-US" altLang="zh-CN" baseline="0" dirty="0" smtClean="0"/>
              <a:t>sentence piece</a:t>
            </a:r>
            <a:r>
              <a:rPr lang="zh-CN" altLang="en-US" baseline="0" dirty="0" smtClean="0"/>
              <a:t>的模型速度更快</a:t>
            </a:r>
            <a:endParaRPr lang="en-US" altLang="zh-CN" baseline="0" dirty="0" smtClean="0"/>
          </a:p>
          <a:p>
            <a:r>
              <a:rPr lang="zh-CN" altLang="en-US" baseline="0" dirty="0" smtClean="0"/>
              <a:t>在考虑每轮做一次</a:t>
            </a:r>
            <a:r>
              <a:rPr lang="en-US" altLang="zh-CN" baseline="0" dirty="0" smtClean="0"/>
              <a:t>valid</a:t>
            </a:r>
            <a:r>
              <a:rPr lang="zh-CN" altLang="en-US" baseline="0" dirty="0" smtClean="0"/>
              <a:t>的情况下  </a:t>
            </a:r>
            <a:r>
              <a:rPr lang="en-US" altLang="zh-CN" baseline="0" dirty="0" err="1" smtClean="0"/>
              <a:t>jieba</a:t>
            </a:r>
            <a:r>
              <a:rPr lang="zh-CN" altLang="en-US" baseline="0" dirty="0" smtClean="0"/>
              <a:t>分词的最佳单模型 达到最佳效果</a:t>
            </a:r>
            <a:r>
              <a:rPr lang="en-US" altLang="zh-CN" baseline="0" dirty="0" smtClean="0"/>
              <a:t>5</a:t>
            </a:r>
            <a:r>
              <a:rPr lang="zh-CN" altLang="en-US" baseline="0" dirty="0" smtClean="0"/>
              <a:t>轮 需要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小时</a:t>
            </a:r>
            <a:r>
              <a:rPr lang="en-US" altLang="zh-CN" baseline="0" dirty="0" smtClean="0"/>
              <a:t>53</a:t>
            </a:r>
            <a:r>
              <a:rPr lang="zh-CN" altLang="en-US" baseline="0" dirty="0" smtClean="0"/>
              <a:t>分钟，</a:t>
            </a:r>
            <a:r>
              <a:rPr lang="en-US" altLang="zh-CN" baseline="0" dirty="0" smtClean="0"/>
              <a:t>sentence piece 20w</a:t>
            </a:r>
            <a:r>
              <a:rPr lang="zh-CN" altLang="en-US" baseline="0" dirty="0" smtClean="0"/>
              <a:t>对应需要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小时</a:t>
            </a:r>
            <a:r>
              <a:rPr lang="en-US" altLang="zh-CN" baseline="0" dirty="0" smtClean="0"/>
              <a:t>14</a:t>
            </a:r>
            <a:r>
              <a:rPr lang="zh-CN" altLang="en-US" baseline="0" dirty="0" smtClean="0"/>
              <a:t>分钟</a:t>
            </a:r>
            <a:endParaRPr lang="en-US" altLang="zh-CN" baseline="0" dirty="0" smtClean="0"/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13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087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融合了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pytorch</a:t>
            </a:r>
            <a:endParaRPr lang="en-US" altLang="zh-CN" dirty="0" smtClean="0"/>
          </a:p>
          <a:p>
            <a:r>
              <a:rPr lang="en-US" altLang="zh-CN" dirty="0" smtClean="0"/>
              <a:t>Torch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共享相同的预处理，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数据读取，训练，验证，预测流程和</a:t>
            </a:r>
            <a:r>
              <a:rPr lang="en-US" altLang="zh-CN" dirty="0" err="1" smtClean="0"/>
              <a:t>tensorboard</a:t>
            </a:r>
            <a:r>
              <a:rPr lang="zh-CN" altLang="en-US" dirty="0" smtClean="0"/>
              <a:t>监控</a:t>
            </a:r>
            <a:endParaRPr lang="en-US" altLang="zh-CN" dirty="0" smtClean="0"/>
          </a:p>
          <a:p>
            <a:r>
              <a:rPr lang="zh-CN" altLang="en-US" dirty="0" smtClean="0"/>
              <a:t>唯一不同的是核心的模型构建部分 也就是示例中的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部分以及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r>
              <a:rPr lang="zh-CN" altLang="en-US" dirty="0" smtClean="0"/>
              <a:t>而使用</a:t>
            </a:r>
            <a:r>
              <a:rPr lang="en-US" altLang="zh-CN" dirty="0" err="1" smtClean="0"/>
              <a:t>tf.keras</a:t>
            </a:r>
            <a:r>
              <a:rPr lang="zh-CN" altLang="en-US" dirty="0" smtClean="0"/>
              <a:t>接口的</a:t>
            </a:r>
            <a:r>
              <a:rPr lang="en-US" altLang="zh-CN" dirty="0" err="1" smtClean="0"/>
              <a:t>tf</a:t>
            </a:r>
            <a:r>
              <a:rPr lang="zh-CN" altLang="en-US" dirty="0" smtClean="0"/>
              <a:t>模型实际上和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模型很近似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9ED29-F079-4E8C-8A2A-A01EA162627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862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C2018颁奖礼主视觉_20181121_背景图1920x108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43658"/>
            <a:ext cx="7772400" cy="1102519"/>
          </a:xfrm>
          <a:effectLst/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800" b="1">
                <a:solidFill>
                  <a:srgbClr val="0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73524"/>
            <a:ext cx="6400800" cy="1314450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6" name="Picture 5" descr="AIChallenger2018_20180826_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13" y="483518"/>
            <a:ext cx="3600375" cy="626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IC2018颁奖礼主视觉_20181121_背景图1920x1080.png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719999"/>
          </a:xfrm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944921"/>
            <a:ext cx="8229600" cy="3715061"/>
          </a:xfrm>
        </p:spPr>
        <p:txBody>
          <a:bodyPr/>
          <a:lstStyle>
            <a:lvl1pPr marL="27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pic>
        <p:nvPicPr>
          <p:cNvPr id="4" name="Picture 3" descr="AIChallenger2018_20180826_w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77" y="231490"/>
            <a:ext cx="206752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5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IC2018颁奖礼主视觉_20181121_背景图1920x1080.png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719999"/>
          </a:xfrm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944921"/>
            <a:ext cx="8229600" cy="3715061"/>
          </a:xfrm>
        </p:spPr>
        <p:txBody>
          <a:bodyPr/>
          <a:lstStyle>
            <a:lvl1pPr marL="27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pic>
        <p:nvPicPr>
          <p:cNvPr id="4" name="Picture 3" descr="AIChallenger2018_20180826_w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39" y="4659982"/>
            <a:ext cx="206752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C2018颁奖礼主视觉_20181121_背景图1920x1080.png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7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944921"/>
            <a:ext cx="8229600" cy="3715061"/>
          </a:xfrm>
        </p:spPr>
        <p:txBody>
          <a:bodyPr/>
          <a:lstStyle>
            <a:lvl1pPr marL="27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30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594" y="0"/>
            <a:ext cx="9155101" cy="83188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719999"/>
          </a:xfrm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519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719999"/>
          </a:xfrm>
          <a:effectLst/>
        </p:spPr>
        <p:txBody>
          <a:bodyPr>
            <a:normAutofit/>
          </a:bodyPr>
          <a:lstStyle>
            <a:lvl1pPr algn="ctr">
              <a:defRPr sz="3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944921"/>
            <a:ext cx="8229600" cy="3715061"/>
          </a:xfrm>
        </p:spPr>
        <p:txBody>
          <a:bodyPr/>
          <a:lstStyle>
            <a:lvl1pPr marL="270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3000">
                <a:solidFill>
                  <a:schemeClr val="tx1">
                    <a:lumMod val="50000"/>
                  </a:schemeClr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50000"/>
                  </a:schemeClr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>
                    <a:lumMod val="50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pic>
        <p:nvPicPr>
          <p:cNvPr id="6" name="Picture 5" descr="AIChallenger2018_20180826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35" y="4659982"/>
            <a:ext cx="206753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9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IC2018颁奖礼主视觉_20181121_背景图1920x108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IChallenger2018_20180826_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13" y="483518"/>
            <a:ext cx="3600375" cy="62690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743658"/>
            <a:ext cx="7772400" cy="1102519"/>
          </a:xfrm>
          <a:effectLst/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800" b="1">
                <a:solidFill>
                  <a:srgbClr val="000000"/>
                </a:solidFill>
              </a:defRPr>
            </a:lvl1pPr>
          </a:lstStyle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1371600" y="2846177"/>
            <a:ext cx="6400800" cy="1314450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214384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73369-AC0C-4126-BF8F-865DFD5BBD5D}" type="datetime1">
              <a:rPr lang="zh-CN" altLang="en-US" smtClean="0"/>
              <a:pPr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4" r:id="rId3"/>
    <p:sldLayoutId id="2147483673" r:id="rId4"/>
    <p:sldLayoutId id="2147483675" r:id="rId5"/>
    <p:sldLayoutId id="2147483676" r:id="rId6"/>
    <p:sldLayoutId id="2147483665" r:id="rId7"/>
  </p:sldLayoutIdLst>
  <p:hf hdr="0" ftr="0" dt="0"/>
  <p:txStyles>
    <p:titleStyle>
      <a:lvl1pPr algn="ctr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63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99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7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phonPlus/ChineseNlpCorpus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HKUST-KnowComp/R-Net" TargetMode="External"/><Relationship Id="rId7" Type="http://schemas.openxmlformats.org/officeDocument/2006/relationships/hyperlink" Target="https://github.com/SophonPlus/ChineseNlpCorp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allenai/allennlp/" TargetMode="External"/><Relationship Id="rId5" Type="http://schemas.openxmlformats.org/officeDocument/2006/relationships/hyperlink" Target="https://github.com/google-research/bert" TargetMode="External"/><Relationship Id="rId4" Type="http://schemas.openxmlformats.org/officeDocument/2006/relationships/hyperlink" Target="https://github.com/HKUST-KnowComp/MnemonicReader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细粒度用户评论情感分析</a:t>
            </a:r>
            <a:r>
              <a:rPr lang="en-US" dirty="0"/>
              <a:t/>
            </a:r>
            <a:br>
              <a:rPr lang="en-US" dirty="0"/>
            </a:br>
            <a:r>
              <a:rPr lang="en-US" sz="5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参赛队</a:t>
            </a:r>
            <a:r>
              <a:rPr lang="en-US" sz="5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5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后厂村静静</a:t>
            </a:r>
            <a:endParaRPr lang="en-US" sz="5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703388"/>
              </p:ext>
            </p:extLst>
          </p:nvPr>
        </p:nvGraphicFramePr>
        <p:xfrm>
          <a:off x="3023828" y="3403446"/>
          <a:ext cx="30963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81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程惠阁</a:t>
                      </a:r>
                      <a:endParaRPr 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百度</a:t>
                      </a:r>
                      <a:endParaRPr 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37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3707904" y="2870012"/>
            <a:ext cx="4302213" cy="1864835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zh-CN" altLang="en-US" dirty="0" smtClean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515780" y="1078133"/>
            <a:ext cx="4470920" cy="1829310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zh-CN" altLang="en-US" dirty="0" smtClean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688124" y="3536964"/>
            <a:ext cx="2160240" cy="828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500" dirty="0">
                <a:solidFill>
                  <a:schemeClr val="accent5"/>
                </a:solidFill>
              </a:rPr>
              <a:t> </a:t>
            </a:r>
            <a:r>
              <a:rPr lang="en-US" altLang="zh-CN" sz="1500" dirty="0" smtClean="0">
                <a:solidFill>
                  <a:schemeClr val="accent5"/>
                </a:solidFill>
              </a:rPr>
              <a:t> </a:t>
            </a:r>
            <a:r>
              <a:rPr lang="zh-CN" altLang="en-US" sz="1500" dirty="0" smtClean="0">
                <a:solidFill>
                  <a:schemeClr val="accent5"/>
                </a:solidFill>
              </a:rPr>
              <a:t>官方训练数据</a:t>
            </a:r>
            <a:endParaRPr lang="zh-CN" altLang="en-US" sz="15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</a:t>
            </a:r>
            <a:endParaRPr lang="zh-CN" altLang="en-US" dirty="0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3595242577"/>
              </p:ext>
            </p:extLst>
          </p:nvPr>
        </p:nvGraphicFramePr>
        <p:xfrm>
          <a:off x="1907704" y="1056924"/>
          <a:ext cx="3852693" cy="3701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内容占位符 1"/>
          <p:cNvSpPr txBox="1">
            <a:spLocks/>
          </p:cNvSpPr>
          <p:nvPr/>
        </p:nvSpPr>
        <p:spPr>
          <a:xfrm>
            <a:off x="5616116" y="1704996"/>
            <a:ext cx="2124236" cy="82809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4500" dirty="0" smtClean="0">
                <a:solidFill>
                  <a:schemeClr val="accent5"/>
                </a:solidFill>
              </a:rPr>
              <a:t>          </a:t>
            </a:r>
            <a:r>
              <a:rPr lang="zh-CN" altLang="en-US" sz="6000" dirty="0" smtClean="0">
                <a:solidFill>
                  <a:schemeClr val="accent5"/>
                </a:solidFill>
              </a:rPr>
              <a:t>无监督数据</a:t>
            </a:r>
            <a:endParaRPr lang="en-US" altLang="zh-CN" sz="6000" dirty="0" smtClean="0">
              <a:solidFill>
                <a:schemeClr val="accent5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dirty="0" smtClean="0">
                <a:hlinkClick r:id="rId8"/>
              </a:rPr>
              <a:t>https://github.com/SophonPlus/ChineseNlpCorpus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151619" y="3704546"/>
            <a:ext cx="2124026" cy="1086762"/>
            <a:chOff x="1110844" y="2512365"/>
            <a:chExt cx="2789001" cy="2591897"/>
          </a:xfrm>
        </p:grpSpPr>
        <p:sp>
          <p:nvSpPr>
            <p:cNvPr id="22" name="梯形 21"/>
            <p:cNvSpPr/>
            <p:nvPr/>
          </p:nvSpPr>
          <p:spPr>
            <a:xfrm rot="10800000">
              <a:off x="1110844" y="2552130"/>
              <a:ext cx="2789001" cy="2552132"/>
            </a:xfrm>
            <a:prstGeom prst="trapezoid">
              <a:avLst>
                <a:gd name="adj" fmla="val 50936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梯形 4"/>
            <p:cNvSpPr/>
            <p:nvPr/>
          </p:nvSpPr>
          <p:spPr>
            <a:xfrm>
              <a:off x="1299949" y="2512365"/>
              <a:ext cx="2386461" cy="25521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官方验证数据数据</a:t>
              </a:r>
              <a:endParaRPr lang="en-US" altLang="zh-CN" sz="16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1.5w</a:t>
              </a:r>
              <a:endParaRPr lang="zh-CN" altLang="en-US" sz="16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532" y="1211493"/>
            <a:ext cx="1356048" cy="21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7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实验框架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92" y="1023578"/>
            <a:ext cx="6154747" cy="38164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887342"/>
            <a:ext cx="3132348" cy="18284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879562"/>
            <a:ext cx="3219561" cy="1800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3823845"/>
            <a:ext cx="2772308" cy="121968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92" y="3723879"/>
            <a:ext cx="3672408" cy="15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9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 smtClean="0"/>
                  <a:t>不调整训练</a:t>
                </a:r>
                <a:r>
                  <a:rPr lang="en-US" altLang="zh-CN" dirty="0" smtClean="0"/>
                  <a:t>loss</a:t>
                </a:r>
              </a:p>
              <a:p>
                <a:r>
                  <a:rPr lang="zh-CN" altLang="en-US" dirty="0" smtClean="0"/>
                  <a:t>不对训练数据做过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欠采样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只针对训练结果按照类别在</a:t>
                </a:r>
                <a:r>
                  <a:rPr lang="en-US" altLang="zh-CN" dirty="0" smtClean="0"/>
                  <a:t>train</a:t>
                </a:r>
                <a:r>
                  <a:rPr lang="zh-CN" altLang="en-US" dirty="0" smtClean="0"/>
                  <a:t>数据的分布做调整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𝑙𝑜𝑔𝑖𝑡𝑠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𝑙𝑜𝑔𝑖𝑡𝑠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𝑝𝑟𝑜𝑏𝑠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𝑙𝑜𝑔𝑖𝑡𝑠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adjusted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𝑝𝑟𝑜𝑏𝑠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𝑝𝑟𝑜𝑏𝑠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𝑡𝑜𝑡𝑎𝑙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𝑓𝑟𝑒𝑞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𝑝𝑟𝑒𝑑𝑖𝑐𝑡𝑠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𝑎𝑑𝑗𝑢𝑠𝑡𝑒𝑑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𝑝𝑟𝑜𝑏𝑠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720000" lvl="2" indent="0">
                  <a:buNone/>
                </a:pPr>
                <a:endParaRPr lang="en-US" altLang="zh-CN" dirty="0" smtClean="0"/>
              </a:p>
              <a:p>
                <a:pPr lvl="2"/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11" t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F1</a:t>
            </a:r>
            <a:r>
              <a:rPr lang="zh-CN" altLang="en-US" dirty="0" smtClean="0"/>
              <a:t>指标的优化</a:t>
            </a:r>
            <a:endParaRPr lang="zh-CN" altLang="en-US" dirty="0"/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5940152" y="2391730"/>
            <a:ext cx="2808312" cy="612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F1    </a:t>
            </a:r>
            <a:r>
              <a:rPr lang="en-US" altLang="zh-CN" dirty="0" smtClean="0">
                <a:solidFill>
                  <a:srgbClr val="FF0000"/>
                </a:solidFill>
              </a:rPr>
              <a:t>0.6-0.8%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873422"/>
              </p:ext>
            </p:extLst>
          </p:nvPr>
        </p:nvGraphicFramePr>
        <p:xfrm>
          <a:off x="5724128" y="3068802"/>
          <a:ext cx="327585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658"/>
                <a:gridCol w="1218245"/>
                <a:gridCol w="1091952"/>
              </a:tblGrid>
              <a:tr h="2930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Valid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调整后</a:t>
                      </a:r>
                      <a:r>
                        <a:rPr lang="en-US" altLang="zh-CN" dirty="0" smtClean="0"/>
                        <a:t>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原始</a:t>
                      </a:r>
                      <a:r>
                        <a:rPr lang="en-US" altLang="zh-CN" dirty="0" smtClean="0"/>
                        <a:t>F1</a:t>
                      </a:r>
                      <a:endParaRPr lang="zh-CN" altLang="en-US" dirty="0"/>
                    </a:p>
                  </a:txBody>
                  <a:tcPr/>
                </a:tc>
              </a:tr>
              <a:tr h="54419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单模型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0.71930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0.71243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544198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集成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0.72874</a:t>
                      </a:r>
                    </a:p>
                    <a:p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0.72092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上箭头 5"/>
          <p:cNvSpPr/>
          <p:nvPr/>
        </p:nvSpPr>
        <p:spPr>
          <a:xfrm>
            <a:off x="6696236" y="2447258"/>
            <a:ext cx="180020" cy="3960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93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长度分桶</a:t>
            </a:r>
            <a:r>
              <a:rPr kumimoji="1" lang="en-US" altLang="zh-CN" sz="2400" dirty="0" smtClean="0"/>
              <a:t>(</a:t>
            </a:r>
            <a:r>
              <a:rPr kumimoji="1" lang="en-US" altLang="zh-CN" sz="2400" dirty="0" err="1" smtClean="0"/>
              <a:t>bukcets</a:t>
            </a:r>
            <a:r>
              <a:rPr kumimoji="1" lang="en-US" altLang="zh-CN" sz="2400" dirty="0" smtClean="0"/>
              <a:t> length)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避免</a:t>
            </a:r>
            <a:r>
              <a:rPr kumimoji="1" lang="zh-CN" altLang="en-US" sz="2000" dirty="0" smtClean="0"/>
              <a:t>长文本截断</a:t>
            </a:r>
            <a:r>
              <a:rPr kumimoji="1" lang="zh-CN" altLang="en-US" sz="2000" dirty="0"/>
              <a:t>同时不影响整体训练速度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按文本长度聚簇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400" dirty="0" smtClean="0"/>
              <a:t>长文本的小</a:t>
            </a:r>
            <a:r>
              <a:rPr kumimoji="1" lang="zh-CN" altLang="en-US" sz="1400" dirty="0"/>
              <a:t>的</a:t>
            </a:r>
            <a:r>
              <a:rPr kumimoji="1" lang="en-US" altLang="zh-CN" sz="1400" dirty="0"/>
              <a:t>batch </a:t>
            </a:r>
            <a:r>
              <a:rPr kumimoji="1" lang="en-US" altLang="zh-CN" sz="1400" dirty="0" smtClean="0"/>
              <a:t>size</a:t>
            </a:r>
          </a:p>
          <a:p>
            <a:pPr lvl="2">
              <a:lnSpc>
                <a:spcPct val="150000"/>
              </a:lnSpc>
            </a:pPr>
            <a:r>
              <a:rPr kumimoji="1" lang="zh-CN" altLang="en-US" sz="1400" dirty="0" smtClean="0"/>
              <a:t>短文本采用</a:t>
            </a:r>
            <a:r>
              <a:rPr kumimoji="1" lang="zh-CN" altLang="en-US" sz="1400" dirty="0"/>
              <a:t>大</a:t>
            </a:r>
            <a:r>
              <a:rPr kumimoji="1" lang="en-US" altLang="zh-CN" sz="1400" dirty="0"/>
              <a:t>batch </a:t>
            </a:r>
            <a:r>
              <a:rPr kumimoji="1" lang="en-US" altLang="zh-CN" sz="1400" dirty="0" smtClean="0"/>
              <a:t>size</a:t>
            </a:r>
          </a:p>
          <a:p>
            <a:pPr lvl="2">
              <a:lnSpc>
                <a:spcPct val="150000"/>
              </a:lnSpc>
            </a:pPr>
            <a:r>
              <a:rPr kumimoji="1" lang="en-US" altLang="zh-CN" sz="1400" dirty="0" smtClean="0"/>
              <a:t>buckets=500,1000</a:t>
            </a:r>
          </a:p>
          <a:p>
            <a:pPr lvl="2">
              <a:lnSpc>
                <a:spcPct val="150000"/>
              </a:lnSpc>
            </a:pPr>
            <a:r>
              <a:rPr kumimoji="1" lang="en-US" altLang="zh-CN" sz="1400" dirty="0" err="1" smtClean="0"/>
              <a:t>batch_sizes</a:t>
            </a:r>
            <a:r>
              <a:rPr kumimoji="1" lang="en-US" altLang="zh-CN" sz="1400" dirty="0" smtClean="0"/>
              <a:t>=32,16,8</a:t>
            </a:r>
            <a:endParaRPr kumimoji="1" lang="en-US" altLang="zh-CN" sz="14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技术细节</a:t>
            </a:r>
            <a:r>
              <a:rPr lang="en-US" altLang="zh-CN" dirty="0" smtClean="0"/>
              <a:t>-batch size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908" y="2038634"/>
            <a:ext cx="2268252" cy="15276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1203598"/>
            <a:ext cx="2628292" cy="35078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908" y="3615866"/>
            <a:ext cx="2232248" cy="14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1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学习率调节方法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18" dirty="0"/>
              <a:t>基于</a:t>
            </a:r>
            <a:r>
              <a:rPr kumimoji="1" lang="en-US" altLang="zh-CN" sz="2018" dirty="0"/>
              <a:t>valid</a:t>
            </a:r>
            <a:r>
              <a:rPr kumimoji="1" lang="zh-CN" altLang="en-US" sz="2018" dirty="0"/>
              <a:t>数据的自适应学习率下降</a:t>
            </a:r>
            <a:endParaRPr kumimoji="1" lang="en-US" altLang="zh-CN" sz="2018" dirty="0"/>
          </a:p>
          <a:p>
            <a:pPr marL="435438" lvl="1" indent="0">
              <a:lnSpc>
                <a:spcPct val="150000"/>
              </a:lnSpc>
              <a:buNone/>
            </a:pPr>
            <a:endParaRPr kumimoji="1" lang="en-US" altLang="zh-CN" sz="2018" dirty="0"/>
          </a:p>
          <a:p>
            <a:pPr lvl="1">
              <a:lnSpc>
                <a:spcPct val="150000"/>
              </a:lnSpc>
            </a:pPr>
            <a:endParaRPr kumimoji="1" lang="en-US" altLang="zh-CN" sz="2018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2018" dirty="0" smtClean="0"/>
              <a:t>三角学</a:t>
            </a:r>
            <a:r>
              <a:rPr kumimoji="1" lang="zh-CN" altLang="en-US" sz="2018" dirty="0"/>
              <a:t>习</a:t>
            </a:r>
            <a:r>
              <a:rPr kumimoji="1" lang="zh-CN" altLang="en-US" sz="2018" dirty="0" smtClean="0"/>
              <a:t>率</a:t>
            </a:r>
            <a:endParaRPr kumimoji="1" lang="en-US" altLang="zh-CN" sz="2018" dirty="0" smtClean="0"/>
          </a:p>
          <a:p>
            <a:pPr lvl="2">
              <a:lnSpc>
                <a:spcPct val="150000"/>
              </a:lnSpc>
            </a:pPr>
            <a:r>
              <a:rPr kumimoji="1" lang="en-US" altLang="zh-CN" sz="1418" dirty="0" smtClean="0"/>
              <a:t>Warm up</a:t>
            </a:r>
          </a:p>
          <a:p>
            <a:pPr lvl="2">
              <a:lnSpc>
                <a:spcPct val="150000"/>
              </a:lnSpc>
            </a:pPr>
            <a:r>
              <a:rPr kumimoji="1" lang="en-US" altLang="zh-CN" sz="1418" dirty="0" smtClean="0"/>
              <a:t>Linear </a:t>
            </a:r>
            <a:r>
              <a:rPr kumimoji="1" lang="en-US" altLang="zh-CN" sz="1418" dirty="0" err="1" smtClean="0"/>
              <a:t>lr</a:t>
            </a:r>
            <a:r>
              <a:rPr kumimoji="1" lang="en-US" altLang="zh-CN" sz="1418" dirty="0" smtClean="0"/>
              <a:t> decay</a:t>
            </a:r>
            <a:endParaRPr kumimoji="1" lang="en-US" altLang="zh-CN" sz="1418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技术细节</a:t>
            </a:r>
            <a:r>
              <a:rPr lang="en-US" altLang="zh-CN" dirty="0" smtClean="0"/>
              <a:t>-</a:t>
            </a:r>
            <a:r>
              <a:rPr lang="zh-CN" altLang="en-US" dirty="0" smtClean="0"/>
              <a:t>学习率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772" y="2123028"/>
            <a:ext cx="1908212" cy="10441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027" y="3392065"/>
            <a:ext cx="1836204" cy="859989"/>
          </a:xfrm>
          <a:prstGeom prst="rect">
            <a:avLst/>
          </a:prstGeom>
        </p:spPr>
      </p:pic>
      <p:sp>
        <p:nvSpPr>
          <p:cNvPr id="9" name="内容占位符 1"/>
          <p:cNvSpPr txBox="1">
            <a:spLocks/>
          </p:cNvSpPr>
          <p:nvPr/>
        </p:nvSpPr>
        <p:spPr>
          <a:xfrm>
            <a:off x="4374575" y="2556287"/>
            <a:ext cx="2017275" cy="85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三角学习率     </a:t>
            </a:r>
            <a:r>
              <a:rPr lang="en-US" altLang="zh-CN" sz="2400" dirty="0" smtClean="0"/>
              <a:t>Loss     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en-US" altLang="zh-CN" sz="2400" dirty="0">
                <a:solidFill>
                  <a:srgbClr val="FF0000"/>
                </a:solidFill>
              </a:rPr>
              <a:t>%</a:t>
            </a:r>
            <a:endParaRPr lang="en-US" altLang="zh-CN" sz="2400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5328084" y="3062015"/>
            <a:ext cx="199904" cy="43204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532" y="3626121"/>
            <a:ext cx="2663788" cy="14671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532" y="2186141"/>
            <a:ext cx="2663788" cy="14070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188" y="915566"/>
            <a:ext cx="2556284" cy="12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3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随机设置</a:t>
            </a:r>
            <a:r>
              <a:rPr lang="en-US" altLang="zh-CN" dirty="0" smtClean="0"/>
              <a:t>UNK</a:t>
            </a:r>
          </a:p>
          <a:p>
            <a:pPr lvl="1"/>
            <a:r>
              <a:rPr lang="zh-CN" altLang="en-US" dirty="0" smtClean="0"/>
              <a:t>从第二轮开始，以</a:t>
            </a:r>
            <a:r>
              <a:rPr lang="en-US" altLang="zh-CN" dirty="0" smtClean="0"/>
              <a:t>0-0.02</a:t>
            </a:r>
            <a:r>
              <a:rPr lang="zh-CN" altLang="en-US" dirty="0" smtClean="0"/>
              <a:t>的随机概率设置原词为</a:t>
            </a:r>
            <a:r>
              <a:rPr lang="en-US" altLang="zh-CN" dirty="0" smtClean="0"/>
              <a:t>UNK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技术细节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数据增强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2067694"/>
            <a:ext cx="5472608" cy="136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3354082"/>
            <a:ext cx="5508104" cy="1559818"/>
          </a:xfrm>
          <a:prstGeom prst="rect">
            <a:avLst/>
          </a:prstGeom>
        </p:spPr>
      </p:pic>
      <p:sp>
        <p:nvSpPr>
          <p:cNvPr id="9" name="内容占位符 1"/>
          <p:cNvSpPr txBox="1">
            <a:spLocks/>
          </p:cNvSpPr>
          <p:nvPr/>
        </p:nvSpPr>
        <p:spPr>
          <a:xfrm>
            <a:off x="4563034" y="3515346"/>
            <a:ext cx="3249326" cy="612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F1     </a:t>
            </a:r>
            <a:r>
              <a:rPr lang="en-US" altLang="zh-CN" dirty="0" smtClean="0">
                <a:solidFill>
                  <a:srgbClr val="FF0000"/>
                </a:solidFill>
              </a:rPr>
              <a:t>0.1-0.2%</a:t>
            </a:r>
          </a:p>
        </p:txBody>
      </p:sp>
      <p:sp>
        <p:nvSpPr>
          <p:cNvPr id="8" name="上箭头 7"/>
          <p:cNvSpPr/>
          <p:nvPr/>
        </p:nvSpPr>
        <p:spPr>
          <a:xfrm>
            <a:off x="5400092" y="3589093"/>
            <a:ext cx="180020" cy="3960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80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基线模型</a:t>
            </a:r>
            <a:r>
              <a:rPr lang="en-US" altLang="zh-CN" dirty="0" smtClean="0"/>
              <a:t>-End2End</a:t>
            </a:r>
            <a:r>
              <a:rPr lang="zh-CN" altLang="en-US" dirty="0" smtClean="0"/>
              <a:t>分类模型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568" y="960028"/>
            <a:ext cx="6372708" cy="4183472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5418094" y="2427734"/>
            <a:ext cx="2268252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Char</a:t>
            </a:r>
          </a:p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F1    </a:t>
            </a:r>
            <a:r>
              <a:rPr lang="en-US" altLang="zh-CN" dirty="0">
                <a:solidFill>
                  <a:srgbClr val="FF0000"/>
                </a:solidFill>
              </a:rPr>
              <a:t>~</a:t>
            </a:r>
            <a:r>
              <a:rPr lang="en-US" altLang="zh-CN" dirty="0" smtClean="0">
                <a:solidFill>
                  <a:srgbClr val="FF0000"/>
                </a:solidFill>
              </a:rPr>
              <a:t>0.5%</a:t>
            </a:r>
          </a:p>
        </p:txBody>
      </p:sp>
      <p:sp>
        <p:nvSpPr>
          <p:cNvPr id="6" name="上箭头 5"/>
          <p:cNvSpPr/>
          <p:nvPr/>
        </p:nvSpPr>
        <p:spPr>
          <a:xfrm>
            <a:off x="6120172" y="3147814"/>
            <a:ext cx="180020" cy="3960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55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18694"/>
              </p:ext>
            </p:extLst>
          </p:nvPr>
        </p:nvGraphicFramePr>
        <p:xfrm>
          <a:off x="358179" y="1095586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Baseline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Tensorflow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Pytorch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Optimizer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Adamax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Num</a:t>
                      </a:r>
                      <a:r>
                        <a:rPr lang="en-US" altLang="zh-CN" dirty="0" smtClean="0"/>
                        <a:t> layers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Hidden 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Dropout rate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Concat</a:t>
                      </a:r>
                      <a:r>
                        <a:rPr lang="en-US" altLang="zh-CN" baseline="0" dirty="0" smtClean="0"/>
                        <a:t> layers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Recurrent dropout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Rnn</a:t>
                      </a:r>
                      <a:r>
                        <a:rPr lang="en-US" altLang="zh-CN" dirty="0" smtClean="0"/>
                        <a:t> padding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Pooling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Top3 + Linear Attention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Top3 + FFN attention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基线模型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8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1540" y="944921"/>
            <a:ext cx="8229600" cy="3715061"/>
          </a:xfrm>
        </p:spPr>
        <p:txBody>
          <a:bodyPr/>
          <a:lstStyle/>
          <a:p>
            <a:r>
              <a:rPr lang="zh-CN" altLang="en-US" dirty="0" smtClean="0"/>
              <a:t>参数多的模型效果更好</a:t>
            </a:r>
            <a:r>
              <a:rPr lang="en-US" altLang="zh-CN" dirty="0" smtClean="0"/>
              <a:t>(The wider the better)</a:t>
            </a:r>
          </a:p>
          <a:p>
            <a:pPr lvl="1"/>
            <a:r>
              <a:rPr lang="en-US" altLang="zh-CN" dirty="0" smtClean="0"/>
              <a:t>Hidden size </a:t>
            </a:r>
          </a:p>
          <a:p>
            <a:pPr lvl="2"/>
            <a:r>
              <a:rPr lang="en-US" altLang="zh-CN" dirty="0" smtClean="0"/>
              <a:t>400 &gt; 200 &gt; 100</a:t>
            </a:r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基线模型</a:t>
            </a:r>
            <a:r>
              <a:rPr lang="en-US" altLang="zh-CN" dirty="0" smtClean="0"/>
              <a:t>-</a:t>
            </a:r>
            <a:r>
              <a:rPr lang="zh-CN" altLang="en-US" dirty="0" smtClean="0"/>
              <a:t>参数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535746"/>
            <a:ext cx="4100021" cy="21962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12" y="2475988"/>
            <a:ext cx="3960440" cy="2219998"/>
          </a:xfrm>
          <a:prstGeom prst="rect">
            <a:avLst/>
          </a:prstGeom>
        </p:spPr>
      </p:pic>
      <p:sp>
        <p:nvSpPr>
          <p:cNvPr id="6" name="内容占位符 1"/>
          <p:cNvSpPr txBox="1">
            <a:spLocks/>
          </p:cNvSpPr>
          <p:nvPr/>
        </p:nvSpPr>
        <p:spPr>
          <a:xfrm>
            <a:off x="2519772" y="2949792"/>
            <a:ext cx="1980220" cy="88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F1	</a:t>
            </a:r>
            <a:r>
              <a:rPr lang="en-US" altLang="zh-CN" dirty="0" smtClean="0">
                <a:solidFill>
                  <a:srgbClr val="FF0000"/>
                </a:solidFill>
              </a:rPr>
              <a:t>0.6%</a:t>
            </a:r>
          </a:p>
        </p:txBody>
      </p:sp>
      <p:sp>
        <p:nvSpPr>
          <p:cNvPr id="9" name="上箭头 8"/>
          <p:cNvSpPr/>
          <p:nvPr/>
        </p:nvSpPr>
        <p:spPr>
          <a:xfrm>
            <a:off x="3293858" y="3039802"/>
            <a:ext cx="180020" cy="3960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1"/>
          <p:cNvSpPr txBox="1">
            <a:spLocks/>
          </p:cNvSpPr>
          <p:nvPr/>
        </p:nvSpPr>
        <p:spPr>
          <a:xfrm>
            <a:off x="6932948" y="2995993"/>
            <a:ext cx="1980220" cy="88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F1	</a:t>
            </a:r>
            <a:r>
              <a:rPr lang="en-US" altLang="zh-CN" dirty="0" smtClean="0">
                <a:solidFill>
                  <a:srgbClr val="FF0000"/>
                </a:solidFill>
              </a:rPr>
              <a:t>1.1%</a:t>
            </a:r>
          </a:p>
        </p:txBody>
      </p:sp>
      <p:sp>
        <p:nvSpPr>
          <p:cNvPr id="12" name="上箭头 11"/>
          <p:cNvSpPr/>
          <p:nvPr/>
        </p:nvSpPr>
        <p:spPr>
          <a:xfrm>
            <a:off x="7743038" y="3075806"/>
            <a:ext cx="180020" cy="3960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71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MRC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- Self Attention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00" y="843558"/>
            <a:ext cx="4356484" cy="3492388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24332"/>
              </p:ext>
            </p:extLst>
          </p:nvPr>
        </p:nvGraphicFramePr>
        <p:xfrm>
          <a:off x="215516" y="4191930"/>
          <a:ext cx="82296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294"/>
                <a:gridCol w="2743200"/>
                <a:gridCol w="2707106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Tensorflow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Rnet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Pytorch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Mreader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Attention</a:t>
                      </a:r>
                      <a:r>
                        <a:rPr lang="en-US" altLang="zh-CN" baseline="0" dirty="0" smtClean="0"/>
                        <a:t> combiner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Semantic Fusion(SFU)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858" y="903773"/>
            <a:ext cx="3240360" cy="32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71999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个人简介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硕士毕业于北京大学计算机</a:t>
            </a:r>
            <a:r>
              <a:rPr kumimoji="1" lang="zh-CN" altLang="en-US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系人机交互</a:t>
            </a:r>
            <a:r>
              <a:rPr kumimoji="1"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与多媒体</a:t>
            </a:r>
            <a:r>
              <a:rPr kumimoji="1" lang="zh-CN" altLang="en-US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  <a:endParaRPr kumimoji="1" lang="en-US" altLang="zh-CN" sz="3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曾负责百</a:t>
            </a:r>
            <a:r>
              <a:rPr kumimoji="1"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度贴</a:t>
            </a:r>
            <a:r>
              <a:rPr kumimoji="1" lang="zh-CN" altLang="en-US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吧</a:t>
            </a:r>
            <a:r>
              <a:rPr kumimoji="1" lang="en-US" altLang="zh-CN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/feed</a:t>
            </a:r>
            <a:r>
              <a:rPr kumimoji="1" lang="zh-CN" altLang="en-US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反作弊及图片搜索部图文方向</a:t>
            </a:r>
            <a:endParaRPr kumimoji="1" lang="en-US" altLang="zh-CN" sz="3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 </a:t>
            </a:r>
            <a:r>
              <a:rPr kumimoji="1" lang="en-US" altLang="zh-CN" sz="35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1" lang="en-US" altLang="zh-CN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challenger </a:t>
            </a:r>
            <a:r>
              <a:rPr kumimoji="1" lang="zh-CN" altLang="en-US" sz="3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图像中文描述赛道亚军</a:t>
            </a:r>
            <a:endParaRPr kumimoji="1" lang="en-US" altLang="zh-CN" sz="3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 </a:t>
            </a:r>
            <a:r>
              <a:rPr kumimoji="1" lang="en-US" altLang="zh-CN" sz="35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kaggle</a:t>
            </a:r>
            <a:r>
              <a:rPr kumimoji="1" lang="en-US" altLang="zh-CN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toxic comments classification challenge </a:t>
            </a:r>
            <a:r>
              <a:rPr kumimoji="1" lang="zh-CN" altLang="en-US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kumimoji="1" lang="zh-CN" altLang="en-US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kumimoji="1" lang="en-US" altLang="zh-CN" sz="3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/4551 </a:t>
            </a:r>
          </a:p>
        </p:txBody>
      </p:sp>
    </p:spTree>
    <p:extLst>
      <p:ext uri="{BB962C8B-B14F-4D97-AF65-F5344CB8AC3E}">
        <p14:creationId xmlns:p14="http://schemas.microsoft.com/office/powerpoint/2010/main" val="17682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MRC</a:t>
            </a:r>
            <a:r>
              <a:rPr lang="zh-CN" altLang="en-US" dirty="0" smtClean="0"/>
              <a:t>模型 </a:t>
            </a:r>
            <a:r>
              <a:rPr lang="en-US" altLang="zh-CN" dirty="0" smtClean="0"/>
              <a:t>– Self Attention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516" y="1255068"/>
            <a:ext cx="3774242" cy="32043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311" y="951570"/>
            <a:ext cx="4216108" cy="39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7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MRC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– Self Attention</a:t>
            </a:r>
            <a:r>
              <a:rPr lang="zh-CN" altLang="en-US" dirty="0" smtClean="0"/>
              <a:t>效果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9" y="1023578"/>
            <a:ext cx="4202623" cy="3699015"/>
          </a:xfrm>
          <a:prstGeom prst="rect">
            <a:avLst/>
          </a:prstGeom>
        </p:spPr>
      </p:pic>
      <p:sp>
        <p:nvSpPr>
          <p:cNvPr id="8" name="内容占位符 1"/>
          <p:cNvSpPr txBox="1">
            <a:spLocks/>
          </p:cNvSpPr>
          <p:nvPr/>
        </p:nvSpPr>
        <p:spPr>
          <a:xfrm>
            <a:off x="2124402" y="2145264"/>
            <a:ext cx="2303582" cy="61206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4500" dirty="0" smtClean="0"/>
              <a:t>F1     </a:t>
            </a:r>
            <a:r>
              <a:rPr lang="en-US" altLang="zh-CN" sz="4500" dirty="0" smtClean="0">
                <a:solidFill>
                  <a:srgbClr val="FF0000"/>
                </a:solidFill>
              </a:rPr>
              <a:t>0.2%</a:t>
            </a:r>
          </a:p>
          <a:p>
            <a:pPr marL="0" indent="0">
              <a:buFont typeface="Arial" pitchFamily="34" charset="0"/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095586"/>
            <a:ext cx="4429059" cy="3603540"/>
          </a:xfrm>
          <a:prstGeom prst="rect">
            <a:avLst/>
          </a:prstGeom>
        </p:spPr>
      </p:pic>
      <p:sp>
        <p:nvSpPr>
          <p:cNvPr id="13" name="内容占位符 1"/>
          <p:cNvSpPr txBox="1">
            <a:spLocks/>
          </p:cNvSpPr>
          <p:nvPr/>
        </p:nvSpPr>
        <p:spPr>
          <a:xfrm>
            <a:off x="6586140" y="1995686"/>
            <a:ext cx="2556284" cy="828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 smtClean="0"/>
              <a:t>Loss</a:t>
            </a:r>
            <a:r>
              <a:rPr lang="en-US" altLang="zh-CN" sz="3600" dirty="0" smtClean="0"/>
              <a:t>   </a:t>
            </a:r>
            <a:r>
              <a:rPr lang="en-US" altLang="zh-CN" sz="3200" dirty="0" smtClean="0">
                <a:solidFill>
                  <a:srgbClr val="FF0000"/>
                </a:solidFill>
              </a:rPr>
              <a:t>0.1</a:t>
            </a:r>
            <a:r>
              <a:rPr lang="en-US" altLang="zh-CN" sz="3200" dirty="0">
                <a:solidFill>
                  <a:srgbClr val="FF0000"/>
                </a:solidFill>
              </a:rPr>
              <a:t>%</a:t>
            </a:r>
          </a:p>
        </p:txBody>
      </p:sp>
      <p:sp>
        <p:nvSpPr>
          <p:cNvPr id="10" name="上箭头 9"/>
          <p:cNvSpPr/>
          <p:nvPr/>
        </p:nvSpPr>
        <p:spPr>
          <a:xfrm>
            <a:off x="2915816" y="2161704"/>
            <a:ext cx="180020" cy="3960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7596336" y="2193708"/>
            <a:ext cx="199904" cy="43204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03178" y="843558"/>
            <a:ext cx="6408712" cy="424847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Fast ELMO-</a:t>
            </a:r>
            <a:r>
              <a:rPr lang="zh-CN" altLang="en-US" dirty="0" smtClean="0"/>
              <a:t>预训练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4692"/>
              </p:ext>
            </p:extLst>
          </p:nvPr>
        </p:nvGraphicFramePr>
        <p:xfrm>
          <a:off x="5868144" y="1123427"/>
          <a:ext cx="3168352" cy="3688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/>
                <a:gridCol w="1368152"/>
              </a:tblGrid>
              <a:tr h="298782">
                <a:tc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98782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评论数目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1kw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20057"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FastText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预训练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(5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5hour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98782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Batch size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98782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评论长度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256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1169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Sample </a:t>
                      </a:r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Softmax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1169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Hidden size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98782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词表大小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14.4w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1169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ELMO</a:t>
                      </a:r>
                      <a:r>
                        <a:rPr lang="en-US" altLang="zh-CN" sz="1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预训练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</a:t>
                      </a:r>
                      <a:r>
                        <a:rPr lang="en-US" altLang="zh-CN" sz="1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45hour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1169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ELMO 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需要轮次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0.1-1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06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Fast ELMO-</a:t>
            </a:r>
            <a:r>
              <a:rPr lang="en-US" altLang="zh-CN" dirty="0" err="1" smtClean="0"/>
              <a:t>Finetune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6512" y="879562"/>
            <a:ext cx="7020780" cy="4357367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62996"/>
              </p:ext>
            </p:extLst>
          </p:nvPr>
        </p:nvGraphicFramePr>
        <p:xfrm>
          <a:off x="5468184" y="3658235"/>
          <a:ext cx="3640319" cy="92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000"/>
                <a:gridCol w="972108"/>
                <a:gridCol w="973886"/>
                <a:gridCol w="934325"/>
              </a:tblGrid>
              <a:tr h="268796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平均长度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轮时间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最佳模型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98782"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Jieba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256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0.66hour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3.5hour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20057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Sp20w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156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0.54hour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3hour</a:t>
                      </a:r>
                      <a:endParaRPr lang="zh-CN" altLang="en-US" sz="14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04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Fast Elmo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效果</a:t>
            </a:r>
            <a:endParaRPr lang="zh-CN" altLang="en-US" dirty="0"/>
          </a:p>
        </p:txBody>
      </p:sp>
      <p:pic>
        <p:nvPicPr>
          <p:cNvPr id="16" name="内容占位符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31" y="963262"/>
            <a:ext cx="3941966" cy="19611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972" y="879562"/>
            <a:ext cx="3996444" cy="2016224"/>
          </a:xfrm>
          <a:prstGeom prst="rect">
            <a:avLst/>
          </a:prstGeom>
        </p:spPr>
      </p:pic>
      <p:sp>
        <p:nvSpPr>
          <p:cNvPr id="13" name="内容占位符 1"/>
          <p:cNvSpPr txBox="1">
            <a:spLocks/>
          </p:cNvSpPr>
          <p:nvPr/>
        </p:nvSpPr>
        <p:spPr>
          <a:xfrm>
            <a:off x="6516216" y="1313718"/>
            <a:ext cx="2556284" cy="828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 smtClean="0"/>
              <a:t>Loss</a:t>
            </a:r>
            <a:r>
              <a:rPr lang="en-US" altLang="zh-CN" sz="3600" dirty="0" smtClean="0"/>
              <a:t>    </a:t>
            </a:r>
            <a:r>
              <a:rPr lang="en-US" altLang="zh-CN" sz="3200" dirty="0" smtClean="0">
                <a:solidFill>
                  <a:srgbClr val="FF0000"/>
                </a:solidFill>
              </a:rPr>
              <a:t>0.1</a:t>
            </a:r>
            <a:r>
              <a:rPr lang="en-US" altLang="zh-CN" sz="3200" dirty="0">
                <a:solidFill>
                  <a:srgbClr val="FF0000"/>
                </a:solidFill>
              </a:rPr>
              <a:t>%</a:t>
            </a: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2109709" y="1421730"/>
            <a:ext cx="2232248" cy="6120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F1      </a:t>
            </a:r>
            <a:r>
              <a:rPr lang="en-US" altLang="zh-CN" dirty="0" smtClean="0">
                <a:solidFill>
                  <a:srgbClr val="FF0000"/>
                </a:solidFill>
              </a:rPr>
              <a:t>0.4%</a:t>
            </a:r>
          </a:p>
          <a:p>
            <a:pPr marL="0" indent="0">
              <a:buFont typeface="Arial" pitchFamily="34" charset="0"/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145" y="2913637"/>
            <a:ext cx="3989527" cy="2078178"/>
          </a:xfrm>
          <a:prstGeom prst="rect">
            <a:avLst/>
          </a:prstGeom>
        </p:spPr>
      </p:pic>
      <p:sp>
        <p:nvSpPr>
          <p:cNvPr id="12" name="内容占位符 1"/>
          <p:cNvSpPr txBox="1">
            <a:spLocks/>
          </p:cNvSpPr>
          <p:nvPr/>
        </p:nvSpPr>
        <p:spPr>
          <a:xfrm>
            <a:off x="6516216" y="3255826"/>
            <a:ext cx="3318260" cy="1044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/>
              <a:t>Loss</a:t>
            </a:r>
            <a:r>
              <a:rPr lang="en-US" altLang="zh-CN" sz="3600" dirty="0"/>
              <a:t>    </a:t>
            </a:r>
            <a:r>
              <a:rPr lang="en-US" altLang="zh-CN" sz="3200" dirty="0" smtClean="0">
                <a:solidFill>
                  <a:srgbClr val="FF0000"/>
                </a:solidFill>
              </a:rPr>
              <a:t>0.4%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6" y="2956234"/>
            <a:ext cx="3901259" cy="2041018"/>
          </a:xfrm>
          <a:prstGeom prst="rect">
            <a:avLst/>
          </a:prstGeom>
        </p:spPr>
      </p:pic>
      <p:sp>
        <p:nvSpPr>
          <p:cNvPr id="14" name="内容占位符 1"/>
          <p:cNvSpPr txBox="1">
            <a:spLocks/>
          </p:cNvSpPr>
          <p:nvPr/>
        </p:nvSpPr>
        <p:spPr>
          <a:xfrm>
            <a:off x="2109709" y="3466588"/>
            <a:ext cx="3225841" cy="1188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/>
              <a:t>F1     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0.5%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20" name="内容占位符 1"/>
          <p:cNvSpPr txBox="1">
            <a:spLocks/>
          </p:cNvSpPr>
          <p:nvPr/>
        </p:nvSpPr>
        <p:spPr>
          <a:xfrm>
            <a:off x="2267744" y="845340"/>
            <a:ext cx="2268252" cy="612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dirty="0" smtClean="0"/>
              <a:t>基线模型</a:t>
            </a:r>
            <a:endParaRPr lang="en-US" altLang="zh-CN" dirty="0" smtClean="0"/>
          </a:p>
        </p:txBody>
      </p:sp>
      <p:sp>
        <p:nvSpPr>
          <p:cNvPr id="21" name="内容占位符 1"/>
          <p:cNvSpPr txBox="1">
            <a:spLocks/>
          </p:cNvSpPr>
          <p:nvPr/>
        </p:nvSpPr>
        <p:spPr>
          <a:xfrm>
            <a:off x="2228794" y="2895786"/>
            <a:ext cx="2268252" cy="612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dirty="0" smtClean="0"/>
              <a:t>MRC</a:t>
            </a:r>
            <a:r>
              <a:rPr lang="zh-CN" altLang="en-US" dirty="0" smtClean="0"/>
              <a:t>模型</a:t>
            </a:r>
            <a:endParaRPr lang="en-US" altLang="zh-CN" dirty="0" smtClean="0"/>
          </a:p>
        </p:txBody>
      </p:sp>
      <p:sp>
        <p:nvSpPr>
          <p:cNvPr id="19" name="上箭头 18"/>
          <p:cNvSpPr/>
          <p:nvPr/>
        </p:nvSpPr>
        <p:spPr>
          <a:xfrm>
            <a:off x="2940105" y="1443042"/>
            <a:ext cx="180020" cy="3960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上箭头 21"/>
          <p:cNvSpPr/>
          <p:nvPr/>
        </p:nvSpPr>
        <p:spPr>
          <a:xfrm>
            <a:off x="2940105" y="3507854"/>
            <a:ext cx="180020" cy="3960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632340" y="1494787"/>
            <a:ext cx="199904" cy="43204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7632340" y="3451589"/>
            <a:ext cx="199904" cy="43204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2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786045"/>
              </p:ext>
            </p:extLst>
          </p:nvPr>
        </p:nvGraphicFramePr>
        <p:xfrm>
          <a:off x="3923928" y="2957035"/>
          <a:ext cx="5184576" cy="217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122"/>
                <a:gridCol w="1654652"/>
                <a:gridCol w="1470802"/>
              </a:tblGrid>
              <a:tr h="687787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Finetune</a:t>
                      </a:r>
                      <a:r>
                        <a:rPr lang="en-US" altLang="zh-CN" dirty="0" smtClean="0"/>
                        <a:t>?(sp20w)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Adjusted 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Loss</a:t>
                      </a:r>
                      <a:endParaRPr lang="zh-CN" altLang="en-US" dirty="0"/>
                    </a:p>
                  </a:txBody>
                  <a:tcPr/>
                </a:tc>
              </a:tr>
              <a:tr h="392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No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0.3240</a:t>
                      </a:r>
                      <a:endParaRPr lang="zh-CN" altLang="en-US" dirty="0"/>
                    </a:p>
                  </a:txBody>
                  <a:tcPr/>
                </a:tc>
              </a:tr>
              <a:tr h="35632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 Only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0.7188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0.3235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58185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Partitial</a:t>
                      </a:r>
                      <a:r>
                        <a:rPr lang="en-US" altLang="zh-CN" dirty="0" smtClean="0"/>
                        <a:t>(6k)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0.3248</a:t>
                      </a:r>
                      <a:endParaRPr lang="zh-CN" altLang="en-US" dirty="0"/>
                    </a:p>
                  </a:txBody>
                  <a:tcPr/>
                </a:tc>
              </a:tr>
              <a:tr h="35818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All(19.8w)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0.3258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词嵌入</a:t>
            </a:r>
            <a:r>
              <a:rPr lang="en-US" altLang="zh-CN" dirty="0" smtClean="0"/>
              <a:t>- </a:t>
            </a:r>
            <a:r>
              <a:rPr lang="zh-CN" altLang="en-US" dirty="0" smtClean="0"/>
              <a:t>部分</a:t>
            </a:r>
            <a:r>
              <a:rPr lang="en-US" altLang="zh-CN" dirty="0" err="1" smtClean="0"/>
              <a:t>Finetune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70526"/>
              </p:ext>
            </p:extLst>
          </p:nvPr>
        </p:nvGraphicFramePr>
        <p:xfrm>
          <a:off x="3923928" y="843558"/>
          <a:ext cx="5184576" cy="2098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622"/>
                <a:gridCol w="1642999"/>
                <a:gridCol w="1496955"/>
              </a:tblGrid>
              <a:tr h="59618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Finetune</a:t>
                      </a:r>
                      <a:r>
                        <a:rPr lang="en-US" altLang="zh-CN" dirty="0" smtClean="0"/>
                        <a:t>?(</a:t>
                      </a:r>
                      <a:r>
                        <a:rPr lang="en-US" altLang="zh-CN" dirty="0" err="1" smtClean="0"/>
                        <a:t>jieba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Adjusted 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Loss</a:t>
                      </a:r>
                      <a:endParaRPr lang="zh-CN" altLang="en-US" dirty="0"/>
                    </a:p>
                  </a:txBody>
                  <a:tcPr/>
                </a:tc>
              </a:tr>
              <a:tr h="34067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0.3228</a:t>
                      </a:r>
                      <a:endParaRPr lang="zh-CN" altLang="en-US" dirty="0"/>
                    </a:p>
                  </a:txBody>
                  <a:tcPr/>
                </a:tc>
              </a:tr>
              <a:tr h="25970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 Only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0.3226</a:t>
                      </a:r>
                      <a:endParaRPr lang="zh-CN" altLang="en-US" dirty="0"/>
                    </a:p>
                  </a:txBody>
                  <a:tcPr/>
                </a:tc>
              </a:tr>
              <a:tr h="404537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Partital</a:t>
                      </a:r>
                      <a:r>
                        <a:rPr lang="en-US" altLang="zh-CN" dirty="0" smtClean="0"/>
                        <a:t>(6k)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0.7197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0.3220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067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All(14.4w)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0.7204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0.3225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内容占位符 1"/>
          <p:cNvSpPr txBox="1">
            <a:spLocks/>
          </p:cNvSpPr>
          <p:nvPr/>
        </p:nvSpPr>
        <p:spPr>
          <a:xfrm>
            <a:off x="1416918" y="2535746"/>
            <a:ext cx="2988332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2"/>
              </a:solidFill>
            </a:endParaRPr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389484" y="3898045"/>
            <a:ext cx="2807804" cy="1450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800" dirty="0"/>
              <a:t>词表：</a:t>
            </a:r>
          </a:p>
          <a:p>
            <a:pPr marL="0" indent="0">
              <a:buNone/>
            </a:pPr>
            <a:r>
              <a:rPr lang="zh-CN" altLang="en-US" dirty="0" smtClean="0"/>
              <a:t>在所有语料</a:t>
            </a:r>
            <a:r>
              <a:rPr lang="en-US" altLang="zh-CN" dirty="0" smtClean="0"/>
              <a:t>(</a:t>
            </a:r>
            <a:r>
              <a:rPr lang="zh-CN" altLang="en-US" dirty="0" smtClean="0"/>
              <a:t>训练</a:t>
            </a:r>
            <a:r>
              <a:rPr lang="en-US" altLang="zh-CN" dirty="0" smtClean="0"/>
              <a:t>+</a:t>
            </a:r>
            <a:r>
              <a:rPr lang="zh-CN" altLang="en-US" dirty="0" smtClean="0"/>
              <a:t>无监督</a:t>
            </a:r>
            <a:r>
              <a:rPr lang="en-US" altLang="zh-CN" dirty="0" smtClean="0"/>
              <a:t>)</a:t>
            </a:r>
          </a:p>
          <a:p>
            <a:pPr marL="0" indent="0">
              <a:buNone/>
            </a:pPr>
            <a:r>
              <a:rPr lang="zh-CN" altLang="en-US" dirty="0" smtClean="0"/>
              <a:t>频次 </a:t>
            </a:r>
            <a:r>
              <a:rPr lang="en-US" altLang="zh-CN" dirty="0" smtClean="0"/>
              <a:t>&gt;= </a:t>
            </a:r>
            <a:r>
              <a:rPr lang="en-US" altLang="zh-CN" dirty="0"/>
              <a:t>20</a:t>
            </a:r>
            <a:endParaRPr lang="zh-CN" altLang="en-US" dirty="0"/>
          </a:p>
          <a:p>
            <a:pPr marL="0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2"/>
              </a:solidFill>
            </a:endParaRPr>
          </a:p>
        </p:txBody>
      </p:sp>
      <p:sp>
        <p:nvSpPr>
          <p:cNvPr id="12" name="内容占位符 1"/>
          <p:cNvSpPr txBox="1">
            <a:spLocks/>
          </p:cNvSpPr>
          <p:nvPr/>
        </p:nvSpPr>
        <p:spPr>
          <a:xfrm>
            <a:off x="1425043" y="1255300"/>
            <a:ext cx="2268252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 smtClean="0">
              <a:solidFill>
                <a:schemeClr val="tx2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4" y="973510"/>
            <a:ext cx="1648968" cy="28597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046" y="852459"/>
            <a:ext cx="1972678" cy="33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0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879562"/>
            <a:ext cx="6300700" cy="41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9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Bert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文本截断</a:t>
            </a:r>
            <a:endParaRPr lang="en-US" altLang="zh-CN" dirty="0" smtClean="0"/>
          </a:p>
          <a:p>
            <a:pPr lvl="1"/>
            <a:r>
              <a:rPr lang="zh-CN" altLang="en-US" dirty="0"/>
              <a:t>保留尾部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r>
              <a:rPr lang="zh-CN" altLang="en-US" dirty="0" smtClean="0"/>
              <a:t>在点评语料</a:t>
            </a:r>
            <a:r>
              <a:rPr lang="en-US" altLang="zh-CN" dirty="0" err="1" smtClean="0"/>
              <a:t>finetune</a:t>
            </a:r>
            <a:r>
              <a:rPr lang="zh-CN" altLang="en-US" dirty="0" smtClean="0"/>
              <a:t>语言模型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360000" lvl="1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059582"/>
            <a:ext cx="5049485" cy="926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561" y="2065671"/>
            <a:ext cx="2572781" cy="1628116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91338"/>
              </p:ext>
            </p:extLst>
          </p:nvPr>
        </p:nvGraphicFramePr>
        <p:xfrm>
          <a:off x="97650" y="3075806"/>
          <a:ext cx="59330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272"/>
                <a:gridCol w="1483272"/>
                <a:gridCol w="1483272"/>
                <a:gridCol w="1483272"/>
              </a:tblGrid>
              <a:tr h="28803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valid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调整后</a:t>
                      </a:r>
                      <a:r>
                        <a:rPr lang="en-US" altLang="zh-CN" dirty="0" smtClean="0"/>
                        <a:t>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Loss</a:t>
                      </a:r>
                      <a:endParaRPr lang="zh-CN" altLang="en-US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Not </a:t>
                      </a:r>
                      <a:r>
                        <a:rPr lang="en-US" altLang="zh-CN" dirty="0" err="1" smtClean="0"/>
                        <a:t>finetune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0.70309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0.69759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0.35784</a:t>
                      </a:r>
                      <a:endParaRPr lang="zh-CN" altLang="en-US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Finetune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0.70867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0.70178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0.35344</a:t>
                      </a:r>
                      <a:endParaRPr lang="zh-CN" altLang="en-US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Delta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+0.55%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+0.25%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</a:rPr>
                        <a:t>-0.44%</a:t>
                      </a:r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00" y="3723878"/>
            <a:ext cx="2915350" cy="13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</a:t>
            </a:r>
            <a:r>
              <a:rPr lang="en-US" altLang="zh-CN" dirty="0" smtClean="0"/>
              <a:t>-7</a:t>
            </a:r>
            <a:r>
              <a:rPr lang="zh-CN" altLang="en-US" dirty="0" smtClean="0"/>
              <a:t>个单模型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68003"/>
              </p:ext>
            </p:extLst>
          </p:nvPr>
        </p:nvGraphicFramePr>
        <p:xfrm>
          <a:off x="485546" y="987574"/>
          <a:ext cx="817290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227"/>
                <a:gridCol w="2043227"/>
                <a:gridCol w="2043227"/>
                <a:gridCol w="2043227"/>
              </a:tblGrid>
              <a:tr h="305482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模型</a:t>
                      </a:r>
                      <a:r>
                        <a:rPr lang="en-US" altLang="zh-CN" dirty="0" smtClean="0"/>
                        <a:t>(Valid)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调整后</a:t>
                      </a:r>
                      <a:r>
                        <a:rPr lang="en-US" altLang="zh-CN" dirty="0" smtClean="0"/>
                        <a:t>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原始</a:t>
                      </a:r>
                      <a:r>
                        <a:rPr lang="en-US" altLang="zh-CN" dirty="0" smtClean="0"/>
                        <a:t>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Loss</a:t>
                      </a:r>
                      <a:endParaRPr lang="zh-CN" altLang="en-US" dirty="0"/>
                    </a:p>
                  </a:txBody>
                  <a:tcPr/>
                </a:tc>
              </a:tr>
              <a:tr h="534593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Jieba.mreader.elmo.lstm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0.71930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0.71243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0.32280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0548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Sp20w.rnet.lstm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0.71798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0.71229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0.32748</a:t>
                      </a:r>
                      <a:endParaRPr lang="zh-CN" altLang="en-US" dirty="0"/>
                    </a:p>
                  </a:txBody>
                  <a:tcPr/>
                </a:tc>
              </a:tr>
              <a:tr h="53459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Sp10w.mreader.elmo.lstm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0.71778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0.71207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0.32513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53459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Jieba.rnetv2.elmo.gru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0.71720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0.71400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0.33610</a:t>
                      </a:r>
                      <a:endParaRPr lang="zh-CN" altLang="en-US" dirty="0"/>
                    </a:p>
                  </a:txBody>
                  <a:tcPr/>
                </a:tc>
              </a:tr>
              <a:tr h="30548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Sp20w.rnet.gru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0.71714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0.71190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0.3317</a:t>
                      </a:r>
                      <a:endParaRPr lang="zh-CN" altLang="en-US" dirty="0"/>
                    </a:p>
                  </a:txBody>
                  <a:tcPr/>
                </a:tc>
              </a:tr>
              <a:tr h="30548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Sp1w.rnet.gru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0.71654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0.70980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0.33390</a:t>
                      </a:r>
                      <a:endParaRPr lang="zh-CN" altLang="en-US" dirty="0"/>
                    </a:p>
                  </a:txBody>
                  <a:tcPr/>
                </a:tc>
              </a:tr>
              <a:tr h="305482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Char.bert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0.70867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0.70178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0.35344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4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模型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Rnn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Tensorflow</a:t>
            </a:r>
            <a:r>
              <a:rPr lang="zh-CN" altLang="en-US" dirty="0" smtClean="0"/>
              <a:t>版本</a:t>
            </a:r>
            <a:r>
              <a:rPr lang="en-US" altLang="zh-CN" dirty="0" err="1" smtClean="0"/>
              <a:t>Rnet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Pytorch</a:t>
            </a:r>
            <a:r>
              <a:rPr lang="zh-CN" altLang="en-US" dirty="0" smtClean="0"/>
              <a:t>版本</a:t>
            </a:r>
            <a:r>
              <a:rPr lang="en-US" altLang="zh-CN" dirty="0" err="1" smtClean="0"/>
              <a:t>Mreader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Transformer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bert</a:t>
            </a:r>
            <a:r>
              <a:rPr lang="en-US" altLang="zh-CN" dirty="0" smtClean="0"/>
              <a:t>)</a:t>
            </a:r>
          </a:p>
          <a:p>
            <a:r>
              <a:rPr lang="zh-CN" altLang="en-US" dirty="0"/>
              <a:t>分词方式</a:t>
            </a:r>
            <a:endParaRPr lang="en-US" altLang="zh-CN" dirty="0"/>
          </a:p>
          <a:p>
            <a:pPr lvl="1"/>
            <a:r>
              <a:rPr lang="en-US" altLang="zh-CN" dirty="0"/>
              <a:t>Char, </a:t>
            </a:r>
            <a:r>
              <a:rPr lang="en-US" altLang="zh-CN" dirty="0" err="1"/>
              <a:t>Jieba</a:t>
            </a:r>
            <a:r>
              <a:rPr lang="en-US" altLang="zh-CN" dirty="0"/>
              <a:t>, </a:t>
            </a:r>
            <a:r>
              <a:rPr lang="en-US" altLang="zh-CN" dirty="0" smtClean="0"/>
              <a:t>Sp1w,Sp10w,Sp20w</a:t>
            </a:r>
          </a:p>
          <a:p>
            <a:r>
              <a:rPr lang="zh-CN" altLang="en-US" dirty="0" smtClean="0"/>
              <a:t>预训练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是否使用</a:t>
            </a:r>
            <a:r>
              <a:rPr lang="en-US" altLang="zh-CN" dirty="0" err="1" smtClean="0"/>
              <a:t>elmo</a:t>
            </a:r>
            <a:endParaRPr lang="en-US" altLang="zh-CN" dirty="0" smtClean="0"/>
          </a:p>
          <a:p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Bert</a:t>
            </a:r>
            <a:r>
              <a:rPr lang="zh-CN" altLang="en-US" dirty="0"/>
              <a:t> 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的大规模预训练语料</a:t>
            </a:r>
            <a:endParaRPr lang="en-US" altLang="zh-CN" dirty="0" smtClean="0"/>
          </a:p>
          <a:p>
            <a:pPr marL="360000" lvl="1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</a:t>
            </a:r>
            <a:r>
              <a:rPr lang="en-US" altLang="zh-CN" dirty="0" smtClean="0"/>
              <a:t>-</a:t>
            </a:r>
            <a:r>
              <a:rPr lang="zh-CN" altLang="en-US" dirty="0" smtClean="0"/>
              <a:t>模型差异性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89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Testb</a:t>
            </a:r>
            <a:r>
              <a:rPr lang="zh-CN" altLang="en-US" dirty="0"/>
              <a:t>结果</a:t>
            </a:r>
          </a:p>
        </p:txBody>
      </p:sp>
      <p:pic>
        <p:nvPicPr>
          <p:cNvPr id="4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9622"/>
            <a:ext cx="8229600" cy="29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5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</a:t>
            </a:r>
            <a:r>
              <a:rPr lang="en-US" altLang="zh-CN" dirty="0" smtClean="0"/>
              <a:t>-</a:t>
            </a:r>
            <a:r>
              <a:rPr lang="zh-CN" altLang="en-US" dirty="0" smtClean="0"/>
              <a:t>模型相关性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652089"/>
              </p:ext>
            </p:extLst>
          </p:nvPr>
        </p:nvGraphicFramePr>
        <p:xfrm>
          <a:off x="5644498" y="987574"/>
          <a:ext cx="3212752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76"/>
                <a:gridCol w="1606376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Jieba.mreader.elmo.lstm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Sp10w.mreader.elmo.lstm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0.98836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Jieba.rnetv2.elmo.gru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0.98558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Sp20w.rnet.lstm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0.98538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Sp1w.rnet.gru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0.98403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Sp20w.rnet.gru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0.98399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Char.bert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0.97275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203598"/>
            <a:ext cx="5220580" cy="359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5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</a:t>
            </a:r>
            <a:r>
              <a:rPr lang="en-US" altLang="zh-CN" dirty="0" smtClean="0"/>
              <a:t>-</a:t>
            </a:r>
            <a:r>
              <a:rPr lang="zh-CN" altLang="en-US" dirty="0" smtClean="0"/>
              <a:t>效果</a:t>
            </a:r>
            <a:r>
              <a:rPr lang="en-US" altLang="zh-CN" dirty="0" smtClean="0"/>
              <a:t>(</a:t>
            </a:r>
            <a:r>
              <a:rPr lang="zh-CN" altLang="en-US" dirty="0" smtClean="0"/>
              <a:t>分类别</a:t>
            </a:r>
            <a:r>
              <a:rPr lang="en-US" altLang="zh-CN" dirty="0" smtClean="0"/>
              <a:t>Blending)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569257"/>
              </p:ext>
            </p:extLst>
          </p:nvPr>
        </p:nvGraphicFramePr>
        <p:xfrm>
          <a:off x="388930" y="1815666"/>
          <a:ext cx="8442714" cy="325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232"/>
                <a:gridCol w="1687856"/>
                <a:gridCol w="1688542"/>
                <a:gridCol w="1688542"/>
                <a:gridCol w="1688542"/>
              </a:tblGrid>
              <a:tr h="547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集成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Valid</a:t>
                      </a:r>
                      <a:r>
                        <a:rPr lang="zh-CN" altLang="en-US" dirty="0" smtClean="0"/>
                        <a:t>调整后</a:t>
                      </a:r>
                      <a:r>
                        <a:rPr lang="en-US" altLang="zh-CN" dirty="0" smtClean="0"/>
                        <a:t>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Valid F1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Valid</a:t>
                      </a:r>
                      <a:r>
                        <a:rPr lang="en-US" altLang="zh-CN" baseline="0" dirty="0" smtClean="0"/>
                        <a:t> Loss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TestB</a:t>
                      </a:r>
                      <a:r>
                        <a:rPr lang="en-US" altLang="zh-CN" dirty="0" smtClean="0"/>
                        <a:t> F1</a:t>
                      </a:r>
                      <a:endParaRPr lang="zh-CN" altLang="en-US" dirty="0"/>
                    </a:p>
                  </a:txBody>
                  <a:tcPr/>
                </a:tc>
              </a:tr>
              <a:tr h="54757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r>
                        <a:rPr lang="zh-CN" altLang="en-US" dirty="0" smtClean="0"/>
                        <a:t>模型集成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10</a:t>
                      </a:r>
                      <a:r>
                        <a:rPr lang="zh-CN" altLang="en-US" dirty="0" smtClean="0"/>
                        <a:t>交叉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0.72744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0.72004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0.31364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</a:t>
                      </a:r>
                      <a:endParaRPr lang="zh-CN" altLang="en-US" dirty="0"/>
                    </a:p>
                  </a:txBody>
                  <a:tcPr/>
                </a:tc>
              </a:tr>
              <a:tr h="7822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7</a:t>
                      </a:r>
                      <a:r>
                        <a:rPr lang="zh-CN" altLang="en-US" dirty="0" smtClean="0"/>
                        <a:t>模型集成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0.72874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0.72092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0.31346</a:t>
                      </a:r>
                    </a:p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0.729522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</a:tr>
              <a:tr h="55317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去掉</a:t>
                      </a:r>
                      <a:r>
                        <a:rPr lang="en-US" altLang="zh-CN" dirty="0" smtClean="0"/>
                        <a:t>BERT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10</a:t>
                      </a:r>
                      <a:r>
                        <a:rPr lang="zh-CN" altLang="en-US" dirty="0" smtClean="0"/>
                        <a:t>交叉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0.72750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0.71999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0.31459</a:t>
                      </a:r>
                    </a:p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</a:t>
                      </a:r>
                      <a:endParaRPr lang="zh-CN" altLang="en-US" dirty="0"/>
                    </a:p>
                  </a:txBody>
                  <a:tcPr/>
                </a:tc>
              </a:tr>
              <a:tr h="553175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去掉</a:t>
                      </a:r>
                      <a:r>
                        <a:rPr lang="en-US" altLang="zh-CN" dirty="0" smtClean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0.72844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0.72068</a:t>
                      </a:r>
                      <a:endParaRPr lang="zh-CN" altLang="en-US" dirty="0" smtClean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0.31442</a:t>
                      </a:r>
                    </a:p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内容占位符 1"/>
          <p:cNvSpPr txBox="1">
            <a:spLocks noGrp="1"/>
          </p:cNvSpPr>
          <p:nvPr>
            <p:ph idx="1"/>
          </p:nvPr>
        </p:nvSpPr>
        <p:spPr>
          <a:xfrm>
            <a:off x="4499992" y="1019342"/>
            <a:ext cx="4576329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700" dirty="0" smtClean="0"/>
              <a:t>加入</a:t>
            </a:r>
            <a:r>
              <a:rPr lang="en-US" altLang="zh-CN" sz="4700" dirty="0" smtClean="0"/>
              <a:t>BERT </a:t>
            </a:r>
            <a:r>
              <a:rPr lang="en-US" altLang="zh-CN" sz="4700" dirty="0"/>
              <a:t>Loss </a:t>
            </a:r>
            <a:r>
              <a:rPr lang="en-US" altLang="zh-CN" sz="4700" dirty="0" smtClean="0"/>
              <a:t>   </a:t>
            </a:r>
            <a:r>
              <a:rPr lang="en-US" altLang="zh-CN" sz="4700" dirty="0" smtClean="0">
                <a:solidFill>
                  <a:srgbClr val="FF0000"/>
                </a:solidFill>
              </a:rPr>
              <a:t>0.1</a:t>
            </a:r>
            <a:r>
              <a:rPr lang="en-US" altLang="zh-CN" sz="4700" dirty="0">
                <a:solidFill>
                  <a:srgbClr val="FF0000"/>
                </a:solidFill>
              </a:rPr>
              <a:t>%</a:t>
            </a:r>
            <a:endParaRPr lang="en-US" altLang="zh-CN" sz="47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935596" y="843558"/>
            <a:ext cx="2700300" cy="10700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30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3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9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50000" indent="-27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3300" dirty="0"/>
              <a:t>F1 </a:t>
            </a:r>
            <a:r>
              <a:rPr lang="en-US" altLang="zh-CN" dirty="0" smtClean="0"/>
              <a:t>        </a:t>
            </a:r>
            <a:r>
              <a:rPr lang="en-US" altLang="zh-CN" dirty="0" smtClean="0">
                <a:solidFill>
                  <a:srgbClr val="FF0000"/>
                </a:solidFill>
              </a:rPr>
              <a:t>0.8%</a:t>
            </a:r>
          </a:p>
          <a:p>
            <a:pPr marL="0" indent="0">
              <a:buFont typeface="Arial" pitchFamily="34" charset="0"/>
              <a:buNone/>
            </a:pPr>
            <a:r>
              <a:rPr lang="en-US" altLang="zh-CN" sz="3300" dirty="0"/>
              <a:t>Loss </a:t>
            </a:r>
            <a:r>
              <a:rPr lang="en-US" altLang="zh-CN" sz="3200" dirty="0" smtClean="0"/>
              <a:t>    </a:t>
            </a:r>
            <a:r>
              <a:rPr lang="en-US" altLang="zh-CN" dirty="0" smtClean="0">
                <a:solidFill>
                  <a:srgbClr val="FF0000"/>
                </a:solidFill>
              </a:rPr>
              <a:t>0.92</a:t>
            </a:r>
            <a:r>
              <a:rPr lang="en-US" altLang="zh-CN" dirty="0">
                <a:solidFill>
                  <a:srgbClr val="FF0000"/>
                </a:solidFill>
              </a:rPr>
              <a:t>%</a:t>
            </a:r>
          </a:p>
          <a:p>
            <a:pPr marL="0" indent="0">
              <a:buFont typeface="Arial" pitchFamily="34" charset="0"/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7" name="上箭头 6"/>
          <p:cNvSpPr/>
          <p:nvPr/>
        </p:nvSpPr>
        <p:spPr>
          <a:xfrm>
            <a:off x="1907704" y="900735"/>
            <a:ext cx="180020" cy="3960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1913711" y="1350448"/>
            <a:ext cx="162765" cy="43204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984268" y="1086395"/>
            <a:ext cx="199904" cy="43204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整体迭代过程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662" y="864115"/>
            <a:ext cx="6048672" cy="208823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66724"/>
            <a:ext cx="7596844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更好的</a:t>
            </a:r>
            <a:r>
              <a:rPr lang="en-US" altLang="zh-CN" dirty="0" smtClean="0"/>
              <a:t>F1</a:t>
            </a:r>
            <a:r>
              <a:rPr lang="zh-CN" altLang="en-US" dirty="0" smtClean="0"/>
              <a:t>优化策略，如强化对抗学习</a:t>
            </a:r>
            <a:endParaRPr lang="en-US" altLang="zh-CN" dirty="0" smtClean="0"/>
          </a:p>
          <a:p>
            <a:r>
              <a:rPr lang="zh-CN" altLang="en-US" dirty="0" smtClean="0"/>
              <a:t>优化</a:t>
            </a:r>
            <a:r>
              <a:rPr lang="en-US" altLang="zh-CN" dirty="0" err="1" smtClean="0"/>
              <a:t>bert</a:t>
            </a:r>
            <a:r>
              <a:rPr lang="zh-CN" altLang="en-US" dirty="0" smtClean="0"/>
              <a:t>的效果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优化当前基于字的模型</a:t>
            </a:r>
            <a:r>
              <a:rPr lang="en-US" altLang="zh-CN" dirty="0" smtClean="0"/>
              <a:t>(512</a:t>
            </a:r>
            <a:r>
              <a:rPr lang="zh-CN" altLang="en-US" dirty="0" smtClean="0"/>
              <a:t>限制</a:t>
            </a:r>
            <a:r>
              <a:rPr lang="en-US" altLang="zh-CN" dirty="0" smtClean="0"/>
              <a:t>,batch size</a:t>
            </a:r>
            <a:r>
              <a:rPr lang="zh-CN" altLang="en-US" dirty="0" smtClean="0"/>
              <a:t>调大等等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基于词的</a:t>
            </a:r>
            <a:r>
              <a:rPr lang="en-US" altLang="zh-CN" dirty="0" err="1" smtClean="0"/>
              <a:t>bert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基于词</a:t>
            </a:r>
            <a:r>
              <a:rPr lang="en-US" altLang="zh-CN" dirty="0" smtClean="0"/>
              <a:t>(transformer)+</a:t>
            </a:r>
            <a:r>
              <a:rPr lang="zh-CN" altLang="en-US" dirty="0" smtClean="0"/>
              <a:t>字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rnn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cnn</a:t>
            </a:r>
            <a:r>
              <a:rPr lang="en-US" altLang="zh-CN" dirty="0"/>
              <a:t>)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bert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r>
              <a:rPr lang="zh-CN" altLang="en-US" dirty="0" smtClean="0"/>
              <a:t>优化</a:t>
            </a:r>
            <a:r>
              <a:rPr lang="en-US" altLang="zh-CN" dirty="0" err="1" smtClean="0"/>
              <a:t>elmo</a:t>
            </a:r>
            <a:r>
              <a:rPr lang="zh-CN" altLang="en-US" dirty="0" smtClean="0"/>
              <a:t>的效果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elmo</a:t>
            </a:r>
            <a:r>
              <a:rPr lang="en-US" altLang="zh-CN" dirty="0" smtClean="0"/>
              <a:t> loss</a:t>
            </a:r>
            <a:r>
              <a:rPr lang="zh-CN" altLang="en-US" dirty="0" smtClean="0"/>
              <a:t>增加或改用</a:t>
            </a:r>
            <a:r>
              <a:rPr lang="en-US" altLang="zh-CN" dirty="0" err="1" smtClean="0"/>
              <a:t>bert</a:t>
            </a:r>
            <a:r>
              <a:rPr lang="en-US" altLang="zh-CN" dirty="0" smtClean="0"/>
              <a:t> </a:t>
            </a:r>
            <a:r>
              <a:rPr lang="en-US" altLang="zh-CN" dirty="0" smtClean="0"/>
              <a:t>loss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</a:t>
            </a:r>
            <a:r>
              <a:rPr lang="en-US" altLang="zh-CN" dirty="0" smtClean="0"/>
              <a:t>Sampled </a:t>
            </a:r>
            <a:r>
              <a:rPr lang="en-US" altLang="zh-CN" dirty="0" err="1" smtClean="0"/>
              <a:t>softmax</a:t>
            </a:r>
            <a:endParaRPr lang="en-US" altLang="zh-CN" dirty="0"/>
          </a:p>
          <a:p>
            <a:r>
              <a:rPr lang="zh-CN" altLang="en-US" dirty="0" smtClean="0"/>
              <a:t>尝试更好的集成策略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68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程惠阁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44921"/>
            <a:ext cx="8229600" cy="41985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依赖与参考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数据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技术</a:t>
            </a:r>
            <a:r>
              <a:rPr kumimoji="1" lang="zh-CN" altLang="en-US" sz="2000" dirty="0" smtClean="0"/>
              <a:t>细节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基线模型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基于</a:t>
            </a:r>
            <a:r>
              <a:rPr kumimoji="1" lang="en-US" altLang="zh-CN" sz="2000" dirty="0"/>
              <a:t>MRC</a:t>
            </a:r>
            <a:r>
              <a:rPr kumimoji="1" lang="zh-CN" altLang="en-US" sz="2000" dirty="0"/>
              <a:t>的文本分类模型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基于</a:t>
            </a:r>
            <a:r>
              <a:rPr kumimoji="1" lang="en-US" altLang="zh-CN" sz="2000" dirty="0" err="1"/>
              <a:t>bert</a:t>
            </a:r>
            <a:r>
              <a:rPr kumimoji="1" lang="zh-CN" altLang="en-US" sz="2000" dirty="0"/>
              <a:t>的文本分类</a:t>
            </a:r>
            <a:r>
              <a:rPr kumimoji="1" lang="zh-CN" altLang="en-US" sz="2000" dirty="0" smtClean="0"/>
              <a:t>模型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模型</a:t>
            </a:r>
            <a:r>
              <a:rPr kumimoji="1" lang="zh-CN" altLang="en-US" sz="2000" dirty="0" smtClean="0"/>
              <a:t>集成</a:t>
            </a:r>
            <a:endParaRPr kumimoji="1" lang="en-US" altLang="zh-CN" sz="2000" dirty="0" smtClean="0"/>
          </a:p>
          <a:p>
            <a:pPr>
              <a:lnSpc>
                <a:spcPct val="150000"/>
              </a:lnSpc>
            </a:pPr>
            <a:r>
              <a:rPr kumimoji="1" lang="zh-CN" altLang="en-US" sz="2000" smtClean="0"/>
              <a:t>整体迭代过程 </a:t>
            </a:r>
            <a:r>
              <a:rPr kumimoji="1" lang="en-US" altLang="zh-CN" sz="2000" dirty="0" smtClean="0"/>
              <a:t>&amp; TODO</a:t>
            </a:r>
            <a:endParaRPr kumimoji="1" lang="en-US" altLang="zh-CN" sz="2000" dirty="0"/>
          </a:p>
          <a:p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05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7400" dirty="0"/>
              <a:t>主要依赖：</a:t>
            </a:r>
            <a:endParaRPr kumimoji="1" lang="en-US" altLang="zh-CN" sz="7400" dirty="0"/>
          </a:p>
          <a:p>
            <a:pPr lvl="1">
              <a:lnSpc>
                <a:spcPct val="150000"/>
              </a:lnSpc>
            </a:pPr>
            <a:r>
              <a:rPr kumimoji="1" lang="en-US" altLang="zh-CN" sz="2900" dirty="0" err="1"/>
              <a:t>Tensorflow</a:t>
            </a:r>
            <a:r>
              <a:rPr kumimoji="1" lang="en-US" altLang="zh-CN" sz="2900" dirty="0"/>
              <a:t> 1.10.1(</a:t>
            </a:r>
            <a:r>
              <a:rPr kumimoji="1" lang="zh-CN" altLang="en-US" sz="2900" dirty="0"/>
              <a:t>数据预处理和模型</a:t>
            </a:r>
            <a:r>
              <a:rPr kumimoji="1" lang="en-US" altLang="zh-CN" sz="2900" dirty="0"/>
              <a:t>)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900" dirty="0" err="1"/>
              <a:t>Pytorch</a:t>
            </a:r>
            <a:r>
              <a:rPr kumimoji="1" lang="en-US" altLang="zh-CN" sz="2900" dirty="0"/>
              <a:t> 1.0(</a:t>
            </a:r>
            <a:r>
              <a:rPr kumimoji="1" lang="zh-CN" altLang="en-US" sz="2900" dirty="0"/>
              <a:t>模型</a:t>
            </a:r>
            <a:r>
              <a:rPr kumimoji="1" lang="en-US" altLang="zh-CN" sz="29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7400" dirty="0"/>
              <a:t>主要代码参考：</a:t>
            </a:r>
            <a:endParaRPr kumimoji="1" lang="en-US" altLang="zh-CN" sz="7400" dirty="0"/>
          </a:p>
          <a:p>
            <a:pPr lvl="1">
              <a:lnSpc>
                <a:spcPct val="150000"/>
              </a:lnSpc>
            </a:pPr>
            <a:r>
              <a:rPr lang="zh-CN" altLang="zh-CN" sz="3300" dirty="0">
                <a:hlinkClick r:id="rId3"/>
              </a:rPr>
              <a:t>https://github.com/HKUST-KnowComp/R-Net</a:t>
            </a:r>
            <a:endParaRPr lang="zh-CN" altLang="zh-CN" sz="3300" dirty="0"/>
          </a:p>
          <a:p>
            <a:pPr lvl="1">
              <a:lnSpc>
                <a:spcPct val="150000"/>
              </a:lnSpc>
            </a:pPr>
            <a:r>
              <a:rPr lang="zh-CN" altLang="zh-CN" sz="3300" dirty="0">
                <a:hlinkClick r:id="rId4"/>
              </a:rPr>
              <a:t>https://github.com/HKUST-KnowComp/MnemonicReader</a:t>
            </a:r>
            <a:endParaRPr lang="zh-CN" altLang="zh-CN" sz="3300" dirty="0"/>
          </a:p>
          <a:p>
            <a:pPr lvl="1">
              <a:lnSpc>
                <a:spcPct val="150000"/>
              </a:lnSpc>
            </a:pPr>
            <a:r>
              <a:rPr lang="zh-CN" altLang="zh-CN" sz="3300" dirty="0">
                <a:hlinkClick r:id="rId5"/>
              </a:rPr>
              <a:t>https://github.com/google-research/</a:t>
            </a:r>
            <a:r>
              <a:rPr lang="zh-CN" altLang="zh-CN" sz="3300" dirty="0" smtClean="0">
                <a:hlinkClick r:id="rId5"/>
              </a:rPr>
              <a:t>bert</a:t>
            </a:r>
            <a:endParaRPr lang="en-US" altLang="zh-CN" sz="3300" dirty="0" smtClean="0"/>
          </a:p>
          <a:p>
            <a:pPr lvl="1">
              <a:lnSpc>
                <a:spcPct val="150000"/>
              </a:lnSpc>
            </a:pPr>
            <a:r>
              <a:rPr lang="en-US" altLang="zh-CN" sz="3200" dirty="0">
                <a:hlinkClick r:id="rId6"/>
              </a:rPr>
              <a:t>https://github.com/allenai/allennlp/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kumimoji="1" lang="zh-CN" altLang="en-US" sz="7400" dirty="0"/>
              <a:t>外部数据</a:t>
            </a:r>
            <a:r>
              <a:rPr kumimoji="1" lang="en-US" altLang="zh-CN" sz="7400" dirty="0"/>
              <a:t>(</a:t>
            </a:r>
            <a:r>
              <a:rPr kumimoji="1" lang="zh-CN" altLang="en-US" sz="7400" dirty="0"/>
              <a:t>只用来预训练词向量和语言模型</a:t>
            </a:r>
            <a:r>
              <a:rPr kumimoji="1" lang="en-US" altLang="zh-CN" sz="7400" dirty="0"/>
              <a:t>)</a:t>
            </a:r>
            <a:r>
              <a:rPr kumimoji="1" lang="zh-CN" altLang="en-US" sz="7400" dirty="0"/>
              <a:t>：</a:t>
            </a:r>
            <a:endParaRPr kumimoji="1" lang="en-US" altLang="zh-CN" sz="7400" dirty="0"/>
          </a:p>
          <a:p>
            <a:pPr lvl="1">
              <a:lnSpc>
                <a:spcPct val="150000"/>
              </a:lnSpc>
            </a:pPr>
            <a:r>
              <a:rPr lang="en-US" altLang="zh-CN" sz="3800" dirty="0">
                <a:hlinkClick r:id="rId7"/>
              </a:rPr>
              <a:t>https://github.com/SophonPlus/ChineseNlpCorpus</a:t>
            </a:r>
            <a:endParaRPr lang="en-US" altLang="zh-CN" sz="38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</a:rPr>
              <a:t>依赖</a:t>
            </a:r>
            <a:r>
              <a:rPr lang="zh-CN" altLang="en-US" dirty="0">
                <a:latin typeface="+mn-ea"/>
              </a:rPr>
              <a:t>和参考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6036" y="1959682"/>
            <a:ext cx="2590983" cy="11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数据分布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994516"/>
            <a:ext cx="3023194" cy="17292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582" y="994516"/>
            <a:ext cx="3276364" cy="172923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818" y="3075806"/>
            <a:ext cx="3222358" cy="187572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85" y="2998264"/>
            <a:ext cx="2843807" cy="198025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3075805"/>
            <a:ext cx="2973110" cy="18757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180" y="987574"/>
            <a:ext cx="2916324" cy="17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繁体转简体</a:t>
            </a:r>
            <a:endParaRPr lang="en-US" altLang="zh-CN" dirty="0" smtClean="0"/>
          </a:p>
          <a:p>
            <a:pPr lvl="1"/>
            <a:r>
              <a:rPr lang="en-US" altLang="zh-TW" dirty="0"/>
              <a:t>『</a:t>
            </a:r>
            <a:r>
              <a:rPr lang="zh-TW" altLang="en-US" dirty="0"/>
              <a:t>精伍鴨頭湖北菜館</a:t>
            </a:r>
            <a:r>
              <a:rPr lang="en-US" altLang="zh-TW" dirty="0"/>
              <a:t>』</a:t>
            </a:r>
            <a:r>
              <a:rPr lang="zh-TW" altLang="en-US" dirty="0"/>
              <a:t>位於環球大廈一樓西側</a:t>
            </a:r>
            <a:r>
              <a:rPr lang="en-US" altLang="zh-TW" dirty="0"/>
              <a:t>1054</a:t>
            </a:r>
            <a:r>
              <a:rPr lang="zh-TW" altLang="en-US" dirty="0"/>
              <a:t>號，服務電</a:t>
            </a:r>
            <a:r>
              <a:rPr lang="en-US" altLang="zh-TW" dirty="0"/>
              <a:t>:88259300</a:t>
            </a:r>
            <a:r>
              <a:rPr lang="zh-TW" altLang="en-US" dirty="0"/>
              <a:t>，位於鬧市區，不太好停</a:t>
            </a:r>
            <a:r>
              <a:rPr lang="zh-TW" altLang="en-US" dirty="0" smtClean="0"/>
              <a:t>車</a:t>
            </a:r>
            <a:endParaRPr lang="en-US" altLang="zh-TW" dirty="0" smtClean="0"/>
          </a:p>
          <a:p>
            <a:pPr lvl="1"/>
            <a:r>
              <a:rPr lang="en-US" altLang="zh-CN" dirty="0"/>
              <a:t>『</a:t>
            </a:r>
            <a:r>
              <a:rPr lang="zh-CN" altLang="en-US" dirty="0"/>
              <a:t>精伍鸭头湖北菜馆</a:t>
            </a:r>
            <a:r>
              <a:rPr lang="en-US" altLang="zh-CN" dirty="0"/>
              <a:t>』</a:t>
            </a:r>
            <a:r>
              <a:rPr lang="zh-CN" altLang="en-US" dirty="0"/>
              <a:t>位於环球大厦一楼西侧</a:t>
            </a:r>
            <a:r>
              <a:rPr lang="en-US" altLang="zh-CN" dirty="0"/>
              <a:t>1054</a:t>
            </a:r>
            <a:r>
              <a:rPr lang="zh-CN" altLang="en-US" dirty="0"/>
              <a:t>号，服务电</a:t>
            </a:r>
            <a:r>
              <a:rPr lang="en-US" altLang="zh-CN" dirty="0"/>
              <a:t>:88259300</a:t>
            </a:r>
            <a:r>
              <a:rPr lang="zh-CN" altLang="en-US" dirty="0"/>
              <a:t>，位於闹市区，不太好</a:t>
            </a:r>
            <a:r>
              <a:rPr lang="zh-CN" altLang="en-US" dirty="0" smtClean="0"/>
              <a:t>停车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影响面 </a:t>
            </a:r>
            <a:r>
              <a:rPr lang="en-US" altLang="zh-CN" dirty="0" smtClean="0">
                <a:solidFill>
                  <a:srgbClr val="FF0000"/>
                </a:solidFill>
              </a:rPr>
              <a:t>4.61%</a:t>
            </a:r>
            <a:r>
              <a:rPr lang="en-US" altLang="zh-CN" dirty="0" smtClean="0"/>
              <a:t> (4839/105000)</a:t>
            </a:r>
          </a:p>
          <a:p>
            <a:r>
              <a:rPr lang="zh-CN" altLang="en-US" dirty="0" smtClean="0"/>
              <a:t>特殊表情字符不</a:t>
            </a:r>
            <a:r>
              <a:rPr lang="zh-CN" altLang="en-US" dirty="0"/>
              <a:t>被切分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Emoji (</a:t>
            </a:r>
            <a:r>
              <a:rPr lang="en-US" altLang="zh-CN" dirty="0" err="1" smtClean="0"/>
              <a:t>pyemoji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高频表情 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数据预处理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52" y="3687874"/>
            <a:ext cx="581025" cy="360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479962"/>
            <a:ext cx="30099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1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五种分词方式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结巴分词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Unigram Language Model</a:t>
            </a:r>
          </a:p>
          <a:p>
            <a:pPr lvl="2"/>
            <a:r>
              <a:rPr lang="en-US" altLang="zh-CN" dirty="0" smtClean="0"/>
              <a:t>1w</a:t>
            </a:r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10w</a:t>
            </a:r>
          </a:p>
          <a:p>
            <a:pPr marL="720000" lvl="2" indent="0">
              <a:buNone/>
            </a:pPr>
            <a:endParaRPr lang="en-US" altLang="zh-CN" dirty="0" smtClean="0"/>
          </a:p>
          <a:p>
            <a:pPr lvl="2"/>
            <a:r>
              <a:rPr lang="en-US" altLang="zh-CN" dirty="0" smtClean="0"/>
              <a:t>20w</a:t>
            </a:r>
          </a:p>
          <a:p>
            <a:pPr marL="720000" lvl="2" indent="0">
              <a:buNone/>
            </a:pPr>
            <a:endParaRPr lang="en-US" altLang="zh-CN" dirty="0" smtClean="0"/>
          </a:p>
          <a:p>
            <a:pPr lvl="1"/>
            <a:r>
              <a:rPr lang="zh-CN" altLang="en-US" dirty="0" smtClean="0"/>
              <a:t>基于</a:t>
            </a:r>
            <a:r>
              <a:rPr lang="en-US" altLang="zh-CN" dirty="0" smtClean="0"/>
              <a:t>char</a:t>
            </a:r>
            <a:r>
              <a:rPr lang="zh-CN" altLang="en-US" dirty="0" smtClean="0"/>
              <a:t>的切分</a:t>
            </a:r>
            <a:endParaRPr lang="en-US" altLang="zh-CN" dirty="0" smtClean="0"/>
          </a:p>
          <a:p>
            <a:pPr lvl="2"/>
            <a:r>
              <a:rPr lang="zh-CN" altLang="en-US" dirty="0"/>
              <a:t>	</a:t>
            </a:r>
            <a:endParaRPr lang="en-US" altLang="zh-CN" dirty="0" smtClean="0"/>
          </a:p>
          <a:p>
            <a:pPr marL="720000" lvl="2" indent="0"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数据预处理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077211"/>
            <a:ext cx="8784976" cy="330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8" y="2427735"/>
            <a:ext cx="8856984" cy="273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926459"/>
            <a:ext cx="8859338" cy="30673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97658"/>
            <a:ext cx="8892988" cy="2973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" y="3436337"/>
            <a:ext cx="8929124" cy="29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2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不同分词方式对比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1" y="861710"/>
            <a:ext cx="3625379" cy="18492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41" y="2760928"/>
            <a:ext cx="3530990" cy="2143028"/>
          </a:xfrm>
          <a:prstGeom prst="rect">
            <a:avLst/>
          </a:prstGeom>
        </p:spPr>
      </p:pic>
      <p:sp>
        <p:nvSpPr>
          <p:cNvPr id="6" name="内容占位符 1"/>
          <p:cNvSpPr>
            <a:spLocks noGrp="1"/>
          </p:cNvSpPr>
          <p:nvPr>
            <p:ph idx="1"/>
          </p:nvPr>
        </p:nvSpPr>
        <p:spPr>
          <a:xfrm>
            <a:off x="1871700" y="3507209"/>
            <a:ext cx="2268252" cy="6120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12.72% &gt; 512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170123"/>
            <a:ext cx="2988332" cy="13531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068" y="3579862"/>
            <a:ext cx="2988332" cy="15381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061" y="838524"/>
            <a:ext cx="3024337" cy="13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SV1">
      <a:dk1>
        <a:srgbClr val="666666"/>
      </a:dk1>
      <a:lt1>
        <a:sysClr val="window" lastClr="FFFFFF"/>
      </a:lt1>
      <a:dk2>
        <a:srgbClr val="000000"/>
      </a:dk2>
      <a:lt2>
        <a:srgbClr val="FFFFFF"/>
      </a:lt2>
      <a:accent1>
        <a:srgbClr val="F28400"/>
      </a:accent1>
      <a:accent2>
        <a:srgbClr val="EE6B00"/>
      </a:accent2>
      <a:accent3>
        <a:srgbClr val="3D8007"/>
      </a:accent3>
      <a:accent4>
        <a:srgbClr val="8EC727"/>
      </a:accent4>
      <a:accent5>
        <a:srgbClr val="00B0F0"/>
      </a:accent5>
      <a:accent6>
        <a:srgbClr val="0070C0"/>
      </a:accent6>
      <a:hlink>
        <a:srgbClr val="FF6600"/>
      </a:hlink>
      <a:folHlink>
        <a:srgbClr val="CC33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47160</TotalTime>
  <Words>2583</Words>
  <Application>Microsoft Office PowerPoint</Application>
  <PresentationFormat>全屏显示(16:9)</PresentationFormat>
  <Paragraphs>474</Paragraphs>
  <Slides>34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黑体</vt:lpstr>
      <vt:lpstr>宋体</vt:lpstr>
      <vt:lpstr>微软雅黑</vt:lpstr>
      <vt:lpstr>Arial</vt:lpstr>
      <vt:lpstr>Calibri</vt:lpstr>
      <vt:lpstr>Cambria Math</vt:lpstr>
      <vt:lpstr>Office 主题</vt:lpstr>
      <vt:lpstr>细粒度用户评论情感分析 参赛队：后厂村静静</vt:lpstr>
      <vt:lpstr>个人简介</vt:lpstr>
      <vt:lpstr>Testb结果</vt:lpstr>
      <vt:lpstr>大纲</vt:lpstr>
      <vt:lpstr>依赖和参考</vt:lpstr>
      <vt:lpstr>数据分布</vt:lpstr>
      <vt:lpstr>数据预处理</vt:lpstr>
      <vt:lpstr>数据预处理</vt:lpstr>
      <vt:lpstr>不同分词方式对比</vt:lpstr>
      <vt:lpstr>数据</vt:lpstr>
      <vt:lpstr>实验框架</vt:lpstr>
      <vt:lpstr>F1指标的优化</vt:lpstr>
      <vt:lpstr>技术细节-batch size</vt:lpstr>
      <vt:lpstr>技术细节-学习率</vt:lpstr>
      <vt:lpstr>技术细节-数据增强</vt:lpstr>
      <vt:lpstr>基线模型-End2End分类模型</vt:lpstr>
      <vt:lpstr>基线模型-参数</vt:lpstr>
      <vt:lpstr>基线模型-参数</vt:lpstr>
      <vt:lpstr>MRC模型- Self Attention</vt:lpstr>
      <vt:lpstr>MRC模型 – Self Attention</vt:lpstr>
      <vt:lpstr>MRC模型– Self Attention效果</vt:lpstr>
      <vt:lpstr>Fast ELMO-预训练</vt:lpstr>
      <vt:lpstr>Fast ELMO-Finetune</vt:lpstr>
      <vt:lpstr>Fast Elmo – 效果</vt:lpstr>
      <vt:lpstr>词嵌入- 部分Finetune</vt:lpstr>
      <vt:lpstr>Bert模型</vt:lpstr>
      <vt:lpstr>Bert模型</vt:lpstr>
      <vt:lpstr>集成-7个单模型</vt:lpstr>
      <vt:lpstr>集成-模型差异性</vt:lpstr>
      <vt:lpstr>集成-模型相关性</vt:lpstr>
      <vt:lpstr>集成-效果(分类别Blending)</vt:lpstr>
      <vt:lpstr>整体迭代过程</vt:lpstr>
      <vt:lpstr>TODO</vt:lpstr>
      <vt:lpstr>Thanks！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这是一个标题</dc:title>
  <dc:subject/>
  <dc:creator>Sinovation Ventures</dc:creator>
  <cp:keywords/>
  <dc:description/>
  <cp:lastModifiedBy>Cheng Huige</cp:lastModifiedBy>
  <cp:revision>3855</cp:revision>
  <cp:lastPrinted>2014-03-05T03:10:02Z</cp:lastPrinted>
  <dcterms:created xsi:type="dcterms:W3CDTF">2012-04-29T04:12:22Z</dcterms:created>
  <dcterms:modified xsi:type="dcterms:W3CDTF">2018-12-04T03:31:26Z</dcterms:modified>
  <cp:category/>
</cp:coreProperties>
</file>